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9144000" cy="5143500" type="screen16x9"/>
  <p:notesSz cx="6858000" cy="9144000"/>
  <p:embeddedFontLst>
    <p:embeddedFont>
      <p:font typeface="Oswald"/>
      <p:regular r:id="rId40"/>
      <p:bold r:id="rId41"/>
    </p:embeddedFont>
    <p:embeddedFont>
      <p:font typeface="Source Code Pro" panose="020B0509030403020204" pitchFamily="49" charset="77"/>
      <p:regular r:id="rId42"/>
      <p:bold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94649"/>
  </p:normalViewPr>
  <p:slideViewPr>
    <p:cSldViewPr snapToGrid="0">
      <p:cViewPr varScale="1">
        <p:scale>
          <a:sx n="113" d="100"/>
          <a:sy n="113" d="100"/>
        </p:scale>
        <p:origin x="200" y="22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remezcla.com/lists/culture/comprehensive-study-latino-muslim-experience/"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chicago.suntimes.com/news/latinos-converting-to-islam-chicago-elsewhere-spanish-religion/"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gratefulness.org/resource/gate-4-a-immigration-hope-tears/"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poetryfoundation.org/poems/48602/blood-56d229f9da8a9" TargetMode="Externa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402e6b0892_0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402e6b0892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https://www.nytimes.com/2013/05/04/us/iowa-town-named-for-muslim-hero-forges-world-ties.html</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402e6b0892_0_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402e6b0892_0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402e6b0892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402e6b0892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402e6b0892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402e6b0892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Grinell College: Caleb Elfenbein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402e6b0892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402e6b0892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e79091ac5_0_1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e79091ac5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e79091ac5_0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3e79091ac5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402e6b0892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402e6b089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402e6b0892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402e6b0892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402e6b0892_0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402e6b0892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For more info, visit the Children’s Cooperative Book Center website and We Need Diverse Books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e79091ac5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3e79091ac5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402e6b0892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402e6b0892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402e6b0892_0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402e6b0892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402e6b0892_0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402e6b0892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402e6b0892_0_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402e6b0892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402e6b0892_0_1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402e6b0892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402e6b0892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402e6b0892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402e6b0892_0_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402e6b0892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Between 55,000-198,000 Latinos practicing Islam in 2017; </a:t>
            </a:r>
            <a:r>
              <a:rPr lang="en" u="sng">
                <a:solidFill>
                  <a:schemeClr val="hlink"/>
                </a:solidFill>
                <a:hlinkClick r:id="rId3"/>
              </a:rPr>
              <a:t>http://remezcla.com/lists/culture/comprehensive-study-latino-muslim-experience/</a:t>
            </a:r>
            <a:endParaRPr/>
          </a:p>
          <a:p>
            <a:pPr marL="0" lvl="0" indent="0" rtl="0">
              <a:spcBef>
                <a:spcPts val="0"/>
              </a:spcBef>
              <a:spcAft>
                <a:spcPts val="0"/>
              </a:spcAft>
              <a:buNone/>
            </a:pPr>
            <a:r>
              <a:rPr lang="en" u="sng">
                <a:solidFill>
                  <a:schemeClr val="hlink"/>
                </a:solidFill>
                <a:hlinkClick r:id="rId4"/>
              </a:rPr>
              <a:t>https://chicago.suntimes.com/news/latinos-converting-to-islam-chicago-elsewhere-spanish-religion/</a:t>
            </a:r>
            <a:endParaRPr/>
          </a:p>
          <a:p>
            <a:pPr marL="0" lvl="0" indent="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402e6b0892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402e6b0892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402e6b0892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402e6b0892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402e6b0892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402e6b0892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402e6b0892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402e6b089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402e6b0892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402e6b089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402e6b0892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402e6b0892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402e6b0892_0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402e6b0892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u="sng">
                <a:solidFill>
                  <a:schemeClr val="hlink"/>
                </a:solidFill>
                <a:hlinkClick r:id="rId3"/>
              </a:rPr>
              <a:t>https://gratefulness.org/resource/gate-4-a-immigration-hope-tears/</a:t>
            </a:r>
            <a:endParaRPr/>
          </a:p>
          <a:p>
            <a:pPr marL="0" lvl="0" indent="0">
              <a:spcBef>
                <a:spcPts val="0"/>
              </a:spcBef>
              <a:spcAft>
                <a:spcPts val="0"/>
              </a:spcAft>
              <a:buNone/>
            </a:pPr>
            <a:r>
              <a:rPr lang="en" u="sng">
                <a:solidFill>
                  <a:schemeClr val="hlink"/>
                </a:solidFill>
                <a:hlinkClick r:id="rId4"/>
              </a:rPr>
              <a:t>https://www.poetryfoundation.org/poems/48602/blood-56d229f9da8a9</a:t>
            </a:r>
            <a:r>
              <a:rPr lang="en"/>
              <a:t>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402e6b0892_0_1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402e6b0892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402e6b0892_0_1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402e6b0892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402e6b0892_0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402e6b0892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402e6b0892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402e6b0892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e79091ac5_0_1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3e79091ac5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402e6b0892_0_16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402e6b0892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e79091ac5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e79091ac5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e79091ac5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3e79091ac5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e79091ac5_0_1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3e79091ac5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402e6b0892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402e6b0892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e79091ac5_0_1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e79091ac5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10800000">
            <a:off x="4226100" y="2933550"/>
            <a:ext cx="691800" cy="388500"/>
          </a:xfrm>
          <a:prstGeom prst="triangle">
            <a:avLst>
              <a:gd name="adj" fmla="val 50000"/>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Google Shape;11;p2"/>
          <p:cNvSpPr/>
          <p:nvPr/>
        </p:nvSpPr>
        <p:spPr>
          <a:xfrm>
            <a:off x="-25" y="0"/>
            <a:ext cx="9144000" cy="3124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2" name="Google Shape;12;p2"/>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endParaRPr/>
          </a:p>
        </p:txBody>
      </p:sp>
      <p:sp>
        <p:nvSpPr>
          <p:cNvPr id="13" name="Google Shape;13;p2"/>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lstStyle>
            <a:lvl1pPr lvl="0" algn="ctr">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cxnSp>
        <p:nvCxnSpPr>
          <p:cNvPr id="52" name="Google Shape;52;p11"/>
          <p:cNvCxnSpPr/>
          <p:nvPr/>
        </p:nvCxnSpPr>
        <p:spPr>
          <a:xfrm>
            <a:off x="413275" y="2988275"/>
            <a:ext cx="910500" cy="0"/>
          </a:xfrm>
          <a:prstGeom prst="straightConnector1">
            <a:avLst/>
          </a:prstGeom>
          <a:noFill/>
          <a:ln w="28575" cap="flat" cmpd="sng">
            <a:solidFill>
              <a:schemeClr val="dk1"/>
            </a:solidFill>
            <a:prstDash val="lgDash"/>
            <a:round/>
            <a:headEnd type="none" w="sm" len="sm"/>
            <a:tailEnd type="none" w="sm" len="sm"/>
          </a:ln>
        </p:spPr>
      </p:cxnSp>
      <p:sp>
        <p:nvSpPr>
          <p:cNvPr id="53" name="Google Shape;53;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4" name="Google Shape;54;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a:off x="0" y="1567350"/>
            <a:ext cx="9144000" cy="20088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Google Shape;17;p3"/>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cxnSp>
        <p:nvCxnSpPr>
          <p:cNvPr id="20" name="Google Shape;20;p4"/>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1" name="Google Shape;21;p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cxnSp>
        <p:nvCxnSpPr>
          <p:cNvPr id="25" name="Google Shape;25;p5"/>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6" name="Google Shape;26;p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 name="Google Shape;27;p5"/>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cxnSp>
        <p:nvCxnSpPr>
          <p:cNvPr id="34" name="Google Shape;34;p7"/>
          <p:cNvCxnSpPr/>
          <p:nvPr/>
        </p:nvCxnSpPr>
        <p:spPr>
          <a:xfrm>
            <a:off x="418675" y="1457787"/>
            <a:ext cx="614100" cy="0"/>
          </a:xfrm>
          <a:prstGeom prst="straightConnector1">
            <a:avLst/>
          </a:prstGeom>
          <a:noFill/>
          <a:ln w="19050" cap="flat" cmpd="sng">
            <a:solidFill>
              <a:schemeClr val="dk2"/>
            </a:solidFill>
            <a:prstDash val="lgDash"/>
            <a:round/>
            <a:headEnd type="none" w="sm" len="sm"/>
            <a:tailEnd type="none" w="sm" len="sm"/>
          </a:ln>
        </p:spPr>
      </p:cxnSp>
      <p:sp>
        <p:nvSpPr>
          <p:cNvPr id="35" name="Google Shape;35;p7"/>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11700" y="1618204"/>
            <a:ext cx="2808000" cy="29508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90250" y="528900"/>
            <a:ext cx="5678100" cy="40857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5400"/>
              <a:buNone/>
              <a:defRPr sz="5400">
                <a:solidFill>
                  <a:schemeClr val="lt1"/>
                </a:solidFill>
              </a:defRPr>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3"/>
        </a:solidFill>
        <a:effectLst/>
      </p:bgPr>
    </p:bg>
    <p:spTree>
      <p:nvGrpSpPr>
        <p:cNvPr id="1" name="Shape 41"/>
        <p:cNvGrpSpPr/>
        <p:nvPr/>
      </p:nvGrpSpPr>
      <p:grpSpPr>
        <a:xfrm>
          <a:off x="0" y="0"/>
          <a:ext cx="0" cy="0"/>
          <a:chOff x="0" y="0"/>
          <a:chExt cx="0" cy="0"/>
        </a:xfrm>
      </p:grpSpPr>
      <p:sp>
        <p:nvSpPr>
          <p:cNvPr id="42" name="Google Shape;42;p9"/>
          <p:cNvSpPr/>
          <p:nvPr/>
        </p:nvSpPr>
        <p:spPr>
          <a:xfrm>
            <a:off x="4572000" y="175"/>
            <a:ext cx="4572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43" name="Google Shape;43;p9"/>
          <p:cNvCxnSpPr/>
          <p:nvPr/>
        </p:nvCxnSpPr>
        <p:spPr>
          <a:xfrm>
            <a:off x="5029675" y="4495500"/>
            <a:ext cx="577200" cy="0"/>
          </a:xfrm>
          <a:prstGeom prst="straightConnector1">
            <a:avLst/>
          </a:prstGeom>
          <a:noFill/>
          <a:ln w="19050" cap="flat" cmpd="sng">
            <a:solidFill>
              <a:schemeClr val="dk1"/>
            </a:solidFill>
            <a:prstDash val="lgDash"/>
            <a:round/>
            <a:headEnd type="none" w="sm" len="sm"/>
            <a:tailEnd type="none" w="sm" len="sm"/>
          </a:ln>
        </p:spPr>
      </p:cxnSp>
      <p:sp>
        <p:nvSpPr>
          <p:cNvPr id="44" name="Google Shape;44;p9"/>
          <p:cNvSpPr txBox="1">
            <a:spLocks noGrp="1"/>
          </p:cNvSpPr>
          <p:nvPr>
            <p:ph type="title"/>
          </p:nvPr>
        </p:nvSpPr>
        <p:spPr>
          <a:xfrm>
            <a:off x="265500" y="1078750"/>
            <a:ext cx="4045200" cy="1789200"/>
          </a:xfrm>
          <a:prstGeom prst="rect">
            <a:avLst/>
          </a:prstGeom>
        </p:spPr>
        <p:txBody>
          <a:bodyPr spcFirstLastPara="1" wrap="square" lIns="91425" tIns="91425" rIns="91425" bIns="91425" anchor="b" anchorCtr="0"/>
          <a:lstStyle>
            <a:lvl1pPr lvl="0" algn="ctr">
              <a:spcBef>
                <a:spcPts val="0"/>
              </a:spcBef>
              <a:spcAft>
                <a:spcPts val="0"/>
              </a:spcAft>
              <a:buClr>
                <a:schemeClr val="lt1"/>
              </a:buClr>
              <a:buSzPts val="4600"/>
              <a:buNone/>
              <a:defRPr sz="4600">
                <a:solidFill>
                  <a:schemeClr val="lt1"/>
                </a:solidFill>
              </a:defRPr>
            </a:lvl1pPr>
            <a:lvl2pPr lvl="1" algn="ctr">
              <a:spcBef>
                <a:spcPts val="0"/>
              </a:spcBef>
              <a:spcAft>
                <a:spcPts val="0"/>
              </a:spcAft>
              <a:buClr>
                <a:schemeClr val="lt1"/>
              </a:buClr>
              <a:buSzPts val="4600"/>
              <a:buNone/>
              <a:defRPr sz="4600">
                <a:solidFill>
                  <a:schemeClr val="lt1"/>
                </a:solidFill>
              </a:defRPr>
            </a:lvl2pPr>
            <a:lvl3pPr lvl="2" algn="ctr">
              <a:spcBef>
                <a:spcPts val="0"/>
              </a:spcBef>
              <a:spcAft>
                <a:spcPts val="0"/>
              </a:spcAft>
              <a:buClr>
                <a:schemeClr val="lt1"/>
              </a:buClr>
              <a:buSzPts val="4600"/>
              <a:buNone/>
              <a:defRPr sz="4600">
                <a:solidFill>
                  <a:schemeClr val="lt1"/>
                </a:solidFill>
              </a:defRPr>
            </a:lvl3pPr>
            <a:lvl4pPr lvl="3" algn="ctr">
              <a:spcBef>
                <a:spcPts val="0"/>
              </a:spcBef>
              <a:spcAft>
                <a:spcPts val="0"/>
              </a:spcAft>
              <a:buClr>
                <a:schemeClr val="lt1"/>
              </a:buClr>
              <a:buSzPts val="4600"/>
              <a:buNone/>
              <a:defRPr sz="4600">
                <a:solidFill>
                  <a:schemeClr val="lt1"/>
                </a:solidFill>
              </a:defRPr>
            </a:lvl4pPr>
            <a:lvl5pPr lvl="4" algn="ctr">
              <a:spcBef>
                <a:spcPts val="0"/>
              </a:spcBef>
              <a:spcAft>
                <a:spcPts val="0"/>
              </a:spcAft>
              <a:buClr>
                <a:schemeClr val="lt1"/>
              </a:buClr>
              <a:buSzPts val="4600"/>
              <a:buNone/>
              <a:defRPr sz="4600">
                <a:solidFill>
                  <a:schemeClr val="lt1"/>
                </a:solidFill>
              </a:defRPr>
            </a:lvl5pPr>
            <a:lvl6pPr lvl="5" algn="ctr">
              <a:spcBef>
                <a:spcPts val="0"/>
              </a:spcBef>
              <a:spcAft>
                <a:spcPts val="0"/>
              </a:spcAft>
              <a:buClr>
                <a:schemeClr val="lt1"/>
              </a:buClr>
              <a:buSzPts val="4600"/>
              <a:buNone/>
              <a:defRPr sz="4600">
                <a:solidFill>
                  <a:schemeClr val="lt1"/>
                </a:solidFill>
              </a:defRPr>
            </a:lvl6pPr>
            <a:lvl7pPr lvl="6" algn="ctr">
              <a:spcBef>
                <a:spcPts val="0"/>
              </a:spcBef>
              <a:spcAft>
                <a:spcPts val="0"/>
              </a:spcAft>
              <a:buClr>
                <a:schemeClr val="lt1"/>
              </a:buClr>
              <a:buSzPts val="4600"/>
              <a:buNone/>
              <a:defRPr sz="4600">
                <a:solidFill>
                  <a:schemeClr val="lt1"/>
                </a:solidFill>
              </a:defRPr>
            </a:lvl7pPr>
            <a:lvl8pPr lvl="7" algn="ctr">
              <a:spcBef>
                <a:spcPts val="0"/>
              </a:spcBef>
              <a:spcAft>
                <a:spcPts val="0"/>
              </a:spcAft>
              <a:buClr>
                <a:schemeClr val="lt1"/>
              </a:buClr>
              <a:buSzPts val="4600"/>
              <a:buNone/>
              <a:defRPr sz="4600">
                <a:solidFill>
                  <a:schemeClr val="lt1"/>
                </a:solidFill>
              </a:defRPr>
            </a:lvl8pPr>
            <a:lvl9pPr lvl="8" algn="ctr">
              <a:spcBef>
                <a:spcPts val="0"/>
              </a:spcBef>
              <a:spcAft>
                <a:spcPts val="0"/>
              </a:spcAft>
              <a:buClr>
                <a:schemeClr val="lt1"/>
              </a:buClr>
              <a:buSzPts val="4600"/>
              <a:buNone/>
              <a:defRPr sz="4600">
                <a:solidFill>
                  <a:schemeClr val="lt1"/>
                </a:solidFill>
              </a:defRPr>
            </a:lvl9pPr>
          </a:lstStyle>
          <a:p>
            <a:endParaRPr/>
          </a:p>
        </p:txBody>
      </p:sp>
      <p:sp>
        <p:nvSpPr>
          <p:cNvPr id="45" name="Google Shape;45;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2100"/>
              <a:buFont typeface="Oswald"/>
              <a:buNone/>
              <a:defRPr sz="2100">
                <a:latin typeface="Oswald"/>
                <a:ea typeface="Oswald"/>
                <a:cs typeface="Oswald"/>
                <a:sym typeface="Oswald"/>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468825"/>
            <a:ext cx="8520600" cy="30999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Source Code Pro"/>
                <a:ea typeface="Source Code Pro"/>
                <a:cs typeface="Source Code Pro"/>
                <a:sym typeface="Source Code Pro"/>
              </a:defRPr>
            </a:lvl1pPr>
            <a:lvl2pPr lvl="1" algn="r">
              <a:buNone/>
              <a:defRPr sz="1000">
                <a:solidFill>
                  <a:schemeClr val="dk2"/>
                </a:solidFill>
                <a:latin typeface="Source Code Pro"/>
                <a:ea typeface="Source Code Pro"/>
                <a:cs typeface="Source Code Pro"/>
                <a:sym typeface="Source Code Pro"/>
              </a:defRPr>
            </a:lvl2pPr>
            <a:lvl3pPr lvl="2" algn="r">
              <a:buNone/>
              <a:defRPr sz="1000">
                <a:solidFill>
                  <a:schemeClr val="dk2"/>
                </a:solidFill>
                <a:latin typeface="Source Code Pro"/>
                <a:ea typeface="Source Code Pro"/>
                <a:cs typeface="Source Code Pro"/>
                <a:sym typeface="Source Code Pro"/>
              </a:defRPr>
            </a:lvl3pPr>
            <a:lvl4pPr lvl="3" algn="r">
              <a:buNone/>
              <a:defRPr sz="1000">
                <a:solidFill>
                  <a:schemeClr val="dk2"/>
                </a:solidFill>
                <a:latin typeface="Source Code Pro"/>
                <a:ea typeface="Source Code Pro"/>
                <a:cs typeface="Source Code Pro"/>
                <a:sym typeface="Source Code Pro"/>
              </a:defRPr>
            </a:lvl4pPr>
            <a:lvl5pPr lvl="4" algn="r">
              <a:buNone/>
              <a:defRPr sz="1000">
                <a:solidFill>
                  <a:schemeClr val="dk2"/>
                </a:solidFill>
                <a:latin typeface="Source Code Pro"/>
                <a:ea typeface="Source Code Pro"/>
                <a:cs typeface="Source Code Pro"/>
                <a:sym typeface="Source Code Pro"/>
              </a:defRPr>
            </a:lvl5pPr>
            <a:lvl6pPr lvl="5" algn="r">
              <a:buNone/>
              <a:defRPr sz="1000">
                <a:solidFill>
                  <a:schemeClr val="dk2"/>
                </a:solidFill>
                <a:latin typeface="Source Code Pro"/>
                <a:ea typeface="Source Code Pro"/>
                <a:cs typeface="Source Code Pro"/>
                <a:sym typeface="Source Code Pro"/>
              </a:defRPr>
            </a:lvl6pPr>
            <a:lvl7pPr lvl="6" algn="r">
              <a:buNone/>
              <a:defRPr sz="1000">
                <a:solidFill>
                  <a:schemeClr val="dk2"/>
                </a:solidFill>
                <a:latin typeface="Source Code Pro"/>
                <a:ea typeface="Source Code Pro"/>
                <a:cs typeface="Source Code Pro"/>
                <a:sym typeface="Source Code Pro"/>
              </a:defRPr>
            </a:lvl7pPr>
            <a:lvl8pPr lvl="7" algn="r">
              <a:buNone/>
              <a:defRPr sz="1000">
                <a:solidFill>
                  <a:schemeClr val="dk2"/>
                </a:solidFill>
                <a:latin typeface="Source Code Pro"/>
                <a:ea typeface="Source Code Pro"/>
                <a:cs typeface="Source Code Pro"/>
                <a:sym typeface="Source Code Pro"/>
              </a:defRPr>
            </a:lvl8pPr>
            <a:lvl9pPr lvl="8" algn="r">
              <a:buNone/>
              <a:defRPr sz="1000">
                <a:solidFill>
                  <a:schemeClr val="dk2"/>
                </a:solidFill>
                <a:latin typeface="Source Code Pro"/>
                <a:ea typeface="Source Code Pro"/>
                <a:cs typeface="Source Code Pro"/>
                <a:sym typeface="Source Code Pr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hyperlink" Target="http://www.abdelkaderproject.org/about-aep/"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7.jpg"/><Relationship Id="rId4" Type="http://schemas.openxmlformats.org/officeDocument/2006/relationships/hyperlink" Target="http://www.youtube.com/watch?v=4G_Emxi5j5U"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youtube.com/watch?v=D9Ihs241zeg"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10.jp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_AAu58SNSyc"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czBGcZRHFk4" TargetMode="External"/><Relationship Id="rId7"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22.xml.rels><?xml version="1.0" encoding="UTF-8" standalone="yes"?>
<Relationships xmlns="http://schemas.openxmlformats.org/package/2006/relationships"><Relationship Id="rId3" Type="http://schemas.openxmlformats.org/officeDocument/2006/relationships/hyperlink" Target="http://www.youtube.com/watch?v=HWxWwewXJbU" TargetMode="External"/><Relationship Id="rId2" Type="http://schemas.openxmlformats.org/officeDocument/2006/relationships/notesSlide" Target="../notesSlides/notesSlide22.xml"/><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1.jpg"/><Relationship Id="rId4" Type="http://schemas.openxmlformats.org/officeDocument/2006/relationships/hyperlink" Target="http://www.youtube.com/watch?v=w6dnj2IyYj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hyperlink" Target="http://www.youtube.com/watch?v=uJTDUaAcUDM" TargetMode="External"/><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24.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QAo0mWStsIw" TargetMode="External"/><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25.jp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hyperlink" Target="http://www.youtube.com/watch?v=mojLH_0y0m8" TargetMode="External"/><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29.jpg"/><Relationship Id="rId5" Type="http://schemas.openxmlformats.org/officeDocument/2006/relationships/hyperlink" Target="http://www.youtube.com/watch?v=HwDXJ50U22o" TargetMode="External"/><Relationship Id="rId4" Type="http://schemas.openxmlformats.org/officeDocument/2006/relationships/image" Target="../media/image28.jp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11.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hyperlink" Target="https://drive.google.com/open?id=1TCpN0uvhISDRtJV03J8LdnkdOF8qLB1d" TargetMode="External"/><Relationship Id="rId5" Type="http://schemas.openxmlformats.org/officeDocument/2006/relationships/hyperlink" Target="http://voiceofwitness.org/oral-history-book-series/after-911/" TargetMode="Externa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8" Type="http://schemas.openxmlformats.org/officeDocument/2006/relationships/hyperlink" Target="https://www.npr.org/templates/story/story.php?storyId=1450994" TargetMode="External"/><Relationship Id="rId3" Type="http://schemas.openxmlformats.org/officeDocument/2006/relationships/hyperlink" Target="https://socialjusticebooks.org/booklists/arab/" TargetMode="External"/><Relationship Id="rId7" Type="http://schemas.openxmlformats.org/officeDocument/2006/relationships/hyperlink" Target="http://blog.leeandlow.com/2014/05/15/book-list-picture-books-about-muslim-or-middle-eastern-characters/"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hyperlink" Target="http://arabamericanmuseum.org/bookaward" TargetMode="External"/><Relationship Id="rId5" Type="http://schemas.openxmlformats.org/officeDocument/2006/relationships/hyperlink" Target="https://www.pragmaticmom.com/2014/02/26-books-for-kids-about-the-arab-world/" TargetMode="External"/><Relationship Id="rId4" Type="http://schemas.openxmlformats.org/officeDocument/2006/relationships/hyperlink" Target="https://socialjusticebooks.org/booklists/muslim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desmoinesregister.com/story/news/2016/01/15/iowa-muslims-terror-politics-hijack-faith/78091742/"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uMyNr138-5I"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xfrm>
            <a:off x="411175" y="872900"/>
            <a:ext cx="8282400" cy="21090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5500"/>
              <a:t>Children’s &amp; Young Adult Literature about Islam </a:t>
            </a:r>
            <a:endParaRPr sz="5500"/>
          </a:p>
          <a:p>
            <a:pPr marL="0" lvl="0" indent="0">
              <a:spcBef>
                <a:spcPts val="0"/>
              </a:spcBef>
              <a:spcAft>
                <a:spcPts val="0"/>
              </a:spcAft>
              <a:buNone/>
            </a:pPr>
            <a:r>
              <a:rPr lang="en" sz="5500"/>
              <a:t>and the Middle East</a:t>
            </a:r>
            <a:endParaRPr sz="5500"/>
          </a:p>
        </p:txBody>
      </p:sp>
      <p:sp>
        <p:nvSpPr>
          <p:cNvPr id="63" name="Google Shape;63;p13"/>
          <p:cNvSpPr txBox="1">
            <a:spLocks noGrp="1"/>
          </p:cNvSpPr>
          <p:nvPr>
            <p:ph type="subTitle" idx="1"/>
          </p:nvPr>
        </p:nvSpPr>
        <p:spPr>
          <a:xfrm>
            <a:off x="411175" y="3474450"/>
            <a:ext cx="8282400" cy="1260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3200"/>
              <a:t>Dr. Noreen Naseem Rodríguez</a:t>
            </a:r>
            <a:endParaRPr sz="3200"/>
          </a:p>
          <a:p>
            <a:pPr marL="0" lvl="0" indent="0">
              <a:spcBef>
                <a:spcPts val="0"/>
              </a:spcBef>
              <a:spcAft>
                <a:spcPts val="0"/>
              </a:spcAft>
              <a:buNone/>
            </a:pPr>
            <a:r>
              <a:rPr lang="en" sz="3200"/>
              <a:t>Iowa State University</a:t>
            </a:r>
            <a:endParaRPr sz="32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22"/>
          <p:cNvPicPr preferRelativeResize="0"/>
          <p:nvPr/>
        </p:nvPicPr>
        <p:blipFill>
          <a:blip r:embed="rId3">
            <a:alphaModFix/>
          </a:blip>
          <a:stretch>
            <a:fillRect/>
          </a:stretch>
        </p:blipFill>
        <p:spPr>
          <a:xfrm>
            <a:off x="152400" y="152400"/>
            <a:ext cx="8839202" cy="2482922"/>
          </a:xfrm>
          <a:prstGeom prst="rect">
            <a:avLst/>
          </a:prstGeom>
          <a:noFill/>
          <a:ln>
            <a:noFill/>
          </a:ln>
        </p:spPr>
      </p:pic>
      <p:pic>
        <p:nvPicPr>
          <p:cNvPr id="115" name="Google Shape;115;p22"/>
          <p:cNvPicPr preferRelativeResize="0"/>
          <p:nvPr/>
        </p:nvPicPr>
        <p:blipFill>
          <a:blip r:embed="rId4">
            <a:alphaModFix/>
          </a:blip>
          <a:stretch>
            <a:fillRect/>
          </a:stretch>
        </p:blipFill>
        <p:spPr>
          <a:xfrm>
            <a:off x="616325" y="2197800"/>
            <a:ext cx="4365875" cy="2847299"/>
          </a:xfrm>
          <a:prstGeom prst="rect">
            <a:avLst/>
          </a:prstGeom>
          <a:noFill/>
          <a:ln>
            <a:noFill/>
          </a:ln>
        </p:spPr>
      </p:pic>
      <p:sp>
        <p:nvSpPr>
          <p:cNvPr id="116" name="Google Shape;116;p22"/>
          <p:cNvSpPr txBox="1"/>
          <p:nvPr/>
        </p:nvSpPr>
        <p:spPr>
          <a:xfrm>
            <a:off x="5238000" y="2913300"/>
            <a:ext cx="3375000" cy="1741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4800">
                <a:latin typeface="Oswald"/>
                <a:ea typeface="Oswald"/>
                <a:cs typeface="Oswald"/>
                <a:sym typeface="Oswald"/>
              </a:rPr>
              <a:t>Elkader, Iowa</a:t>
            </a:r>
            <a:endParaRPr sz="4800">
              <a:latin typeface="Oswald"/>
              <a:ea typeface="Oswald"/>
              <a:cs typeface="Oswald"/>
              <a:sym typeface="Oswa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3"/>
          <p:cNvSpPr txBox="1">
            <a:spLocks noGrp="1"/>
          </p:cNvSpPr>
          <p:nvPr>
            <p:ph type="title"/>
          </p:nvPr>
        </p:nvSpPr>
        <p:spPr>
          <a:xfrm>
            <a:off x="311700" y="372500"/>
            <a:ext cx="4260300" cy="7335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Elkader, Iowa</a:t>
            </a:r>
            <a:endParaRPr/>
          </a:p>
        </p:txBody>
      </p:sp>
      <p:sp>
        <p:nvSpPr>
          <p:cNvPr id="122" name="Google Shape;122;p23"/>
          <p:cNvSpPr txBox="1">
            <a:spLocks noGrp="1"/>
          </p:cNvSpPr>
          <p:nvPr>
            <p:ph type="body" idx="1"/>
          </p:nvPr>
        </p:nvSpPr>
        <p:spPr>
          <a:xfrm>
            <a:off x="311700" y="1468825"/>
            <a:ext cx="4260300" cy="30999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1100">
                <a:solidFill>
                  <a:srgbClr val="292929"/>
                </a:solidFill>
                <a:highlight>
                  <a:srgbClr val="FFFFFF"/>
                </a:highlight>
              </a:rPr>
              <a:t>From the </a:t>
            </a:r>
            <a:r>
              <a:rPr lang="en" sz="1100" u="sng">
                <a:solidFill>
                  <a:schemeClr val="hlink"/>
                </a:solidFill>
                <a:highlight>
                  <a:srgbClr val="FFFFFF"/>
                </a:highlight>
                <a:hlinkClick r:id="rId3"/>
              </a:rPr>
              <a:t>Abdelkader Education Project</a:t>
            </a:r>
            <a:r>
              <a:rPr lang="en" sz="1100">
                <a:solidFill>
                  <a:srgbClr val="292929"/>
                </a:solidFill>
                <a:highlight>
                  <a:srgbClr val="FFFFFF"/>
                </a:highlight>
              </a:rPr>
              <a:t>:</a:t>
            </a:r>
            <a:endParaRPr sz="1100">
              <a:solidFill>
                <a:srgbClr val="292929"/>
              </a:solidFill>
              <a:highlight>
                <a:srgbClr val="FFFFFF"/>
              </a:highlight>
            </a:endParaRPr>
          </a:p>
          <a:p>
            <a:pPr marL="0" lvl="0" indent="0">
              <a:spcBef>
                <a:spcPts val="1600"/>
              </a:spcBef>
              <a:spcAft>
                <a:spcPts val="1600"/>
              </a:spcAft>
              <a:buNone/>
            </a:pPr>
            <a:r>
              <a:rPr lang="en" sz="1100">
                <a:solidFill>
                  <a:srgbClr val="292929"/>
                </a:solidFill>
                <a:highlight>
                  <a:srgbClr val="FFFFFF"/>
                </a:highlight>
              </a:rPr>
              <a:t>In the Missouri Territory of the United States, in 1846, Timothy Davis, a lawyer in Dubuque named a new settlement on the Turkey River, Elkader, in honor of the Emir. Thanks to accounts in the British press, we know that Davis admired the Abdelkader as a chivalrous "Arab Chieftain" who fought French colonial occupation for fourteen years. In 2008, it was in Elkader, Iowa that author, pig farmer, and historian John Kiser launched his book, </a:t>
            </a:r>
            <a:r>
              <a:rPr lang="en" sz="1100" i="1">
                <a:solidFill>
                  <a:srgbClr val="292929"/>
                </a:solidFill>
                <a:highlight>
                  <a:srgbClr val="FFFFFF"/>
                </a:highlight>
              </a:rPr>
              <a:t>Commander of the Faithful: The Life and Times of Emir Abdelkader, a story of True Jihad</a:t>
            </a:r>
            <a:r>
              <a:rPr lang="en" sz="1100">
                <a:solidFill>
                  <a:srgbClr val="292929"/>
                </a:solidFill>
                <a:highlight>
                  <a:srgbClr val="FFFFFF"/>
                </a:highlight>
              </a:rPr>
              <a:t>, inspiring the founding of the Abdelkader Education Project (AEP).</a:t>
            </a:r>
            <a:endParaRPr sz="1100">
              <a:solidFill>
                <a:srgbClr val="292929"/>
              </a:solidFill>
              <a:highlight>
                <a:srgbClr val="FFFFFF"/>
              </a:highlight>
            </a:endParaRPr>
          </a:p>
        </p:txBody>
      </p:sp>
      <p:pic>
        <p:nvPicPr>
          <p:cNvPr id="123" name="Google Shape;123;p23" title="American City named after Emir Abdelkader">
            <a:hlinkClick r:id="rId4"/>
          </p:cNvPr>
          <p:cNvPicPr preferRelativeResize="0"/>
          <p:nvPr/>
        </p:nvPicPr>
        <p:blipFill>
          <a:blip r:embed="rId5">
            <a:alphaModFix/>
          </a:blip>
          <a:stretch>
            <a:fillRect/>
          </a:stretch>
        </p:blipFill>
        <p:spPr>
          <a:xfrm>
            <a:off x="4702325" y="971550"/>
            <a:ext cx="4267200" cy="32004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4"/>
          <p:cNvSpPr txBox="1">
            <a:spLocks noGrp="1"/>
          </p:cNvSpPr>
          <p:nvPr>
            <p:ph type="title"/>
          </p:nvPr>
        </p:nvSpPr>
        <p:spPr>
          <a:xfrm>
            <a:off x="490250" y="4216200"/>
            <a:ext cx="7920300" cy="9318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sz="3000"/>
              <a:t>Mazahir Saleh, Iowa City Council</a:t>
            </a:r>
            <a:endParaRPr sz="3000"/>
          </a:p>
        </p:txBody>
      </p:sp>
      <p:pic>
        <p:nvPicPr>
          <p:cNvPr id="129" name="Google Shape;129;p24"/>
          <p:cNvPicPr preferRelativeResize="0"/>
          <p:nvPr/>
        </p:nvPicPr>
        <p:blipFill>
          <a:blip r:embed="rId3">
            <a:alphaModFix/>
          </a:blip>
          <a:stretch>
            <a:fillRect/>
          </a:stretch>
        </p:blipFill>
        <p:spPr>
          <a:xfrm>
            <a:off x="2805312" y="233400"/>
            <a:ext cx="3290177" cy="39113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5"/>
          <p:cNvPicPr preferRelativeResize="0"/>
          <p:nvPr/>
        </p:nvPicPr>
        <p:blipFill>
          <a:blip r:embed="rId3">
            <a:alphaModFix/>
          </a:blip>
          <a:stretch>
            <a:fillRect/>
          </a:stretch>
        </p:blipFill>
        <p:spPr>
          <a:xfrm>
            <a:off x="990600" y="152400"/>
            <a:ext cx="7186096" cy="49910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143200" y="1813500"/>
            <a:ext cx="8783100" cy="15165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4800"/>
              <a:t>Single Stories about Islamophobia </a:t>
            </a:r>
            <a:endParaRPr sz="4800"/>
          </a:p>
          <a:p>
            <a:pPr marL="0" lvl="0" indent="0">
              <a:spcBef>
                <a:spcPts val="0"/>
              </a:spcBef>
              <a:spcAft>
                <a:spcPts val="0"/>
              </a:spcAft>
              <a:buNone/>
            </a:pPr>
            <a:r>
              <a:rPr lang="en" sz="4800"/>
              <a:t>and the Middle East</a:t>
            </a:r>
            <a:endParaRPr sz="4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7"/>
          <p:cNvSpPr txBox="1">
            <a:spLocks noGrp="1"/>
          </p:cNvSpPr>
          <p:nvPr>
            <p:ph type="title"/>
          </p:nvPr>
        </p:nvSpPr>
        <p:spPr>
          <a:xfrm>
            <a:off x="265500" y="1231150"/>
            <a:ext cx="4045200" cy="17892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The Danger of </a:t>
            </a:r>
            <a:endParaRPr/>
          </a:p>
          <a:p>
            <a:pPr marL="0" lvl="0" indent="0">
              <a:spcBef>
                <a:spcPts val="0"/>
              </a:spcBef>
              <a:spcAft>
                <a:spcPts val="0"/>
              </a:spcAft>
              <a:buNone/>
            </a:pPr>
            <a:r>
              <a:rPr lang="en"/>
              <a:t>a Single Story</a:t>
            </a:r>
            <a:endParaRPr/>
          </a:p>
        </p:txBody>
      </p:sp>
      <p:sp>
        <p:nvSpPr>
          <p:cNvPr id="145" name="Google Shape;145;p27"/>
          <p:cNvSpPr txBox="1">
            <a:spLocks noGrp="1"/>
          </p:cNvSpPr>
          <p:nvPr>
            <p:ph type="subTitle" idx="1"/>
          </p:nvPr>
        </p:nvSpPr>
        <p:spPr>
          <a:xfrm>
            <a:off x="265500" y="3073801"/>
            <a:ext cx="4045200" cy="1345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Chimamanda Ngozi Adichie</a:t>
            </a:r>
            <a:endParaRPr/>
          </a:p>
        </p:txBody>
      </p:sp>
      <p:pic>
        <p:nvPicPr>
          <p:cNvPr id="146" name="Google Shape;146;p27" descr="http://www.ted.com Our lives, our cultures, are composed of many overlapping stories. Novelist Chimamanda Adichie tells the story of how she found her authentic cultural voice -- and warns that if we hear only a single story about another person or country, we risk a critical misunderstanding. &#10; &#10;TEDTalks is a daily video podcast of the best talks and performances from the TED Conference, where the world's leading thinkers and doers give the talk of their lives in 18 minutes. Featured speakers have included Al Gore on climate change, Philippe Starck on design, Jill Bolte Taylor on observing her own stroke, Nicholas Negroponte on One Laptop per Child, Jane Goodall on chimpanzees, Bill Gates on malaria and mosquitoes, Pattie Maes on the &quot;Sixth Sense&quot; wearable tech, and &quot;Lost&quot; producer JJ Abrams on the allure of mystery. TED stands for Technology, Entertainment, Design, and TEDTalks cover these topics as well as science, business, development and the arts. Closed captions and translated subtitles in a variety of languages are now available on TED.com, at http://www.ted.com/translate. Watch a highlight reel of the Top 10 TEDTalks at http://www.ted.com/index.php/talks/top10" title="The danger of a single story | Chimamanda Ngozi Adichie">
            <a:hlinkClick r:id="rId3"/>
          </p:cNvPr>
          <p:cNvPicPr preferRelativeResize="0"/>
          <p:nvPr/>
        </p:nvPicPr>
        <p:blipFill>
          <a:blip r:embed="rId4">
            <a:alphaModFix/>
          </a:blip>
          <a:stretch>
            <a:fillRect/>
          </a:stretch>
        </p:blipFill>
        <p:spPr>
          <a:xfrm>
            <a:off x="4572000" y="857250"/>
            <a:ext cx="4572000" cy="3429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8"/>
          <p:cNvSpPr/>
          <p:nvPr/>
        </p:nvSpPr>
        <p:spPr>
          <a:xfrm>
            <a:off x="385775" y="321300"/>
            <a:ext cx="8443200" cy="4198500"/>
          </a:xfrm>
          <a:prstGeom prst="wedgeRoundRectCallout">
            <a:avLst>
              <a:gd name="adj1" fmla="val -8291"/>
              <a:gd name="adj2" fmla="val 58168"/>
              <a:gd name="adj3" fmla="val 0"/>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2" name="Google Shape;152;p28"/>
          <p:cNvSpPr txBox="1">
            <a:spLocks noGrp="1"/>
          </p:cNvSpPr>
          <p:nvPr>
            <p:ph type="title"/>
          </p:nvPr>
        </p:nvSpPr>
        <p:spPr>
          <a:xfrm>
            <a:off x="739375" y="670550"/>
            <a:ext cx="7790400" cy="3542100"/>
          </a:xfrm>
          <a:prstGeom prst="rect">
            <a:avLst/>
          </a:prstGeom>
        </p:spPr>
        <p:txBody>
          <a:bodyPr spcFirstLastPara="1" wrap="square" lIns="91425" tIns="91425" rIns="91425" bIns="91425" anchor="b" anchorCtr="0">
            <a:noAutofit/>
          </a:bodyPr>
          <a:lstStyle/>
          <a:p>
            <a:pPr marL="0" lvl="0" indent="0" algn="ctr">
              <a:spcBef>
                <a:spcPts val="0"/>
              </a:spcBef>
              <a:spcAft>
                <a:spcPts val="0"/>
              </a:spcAft>
              <a:buNone/>
            </a:pPr>
            <a:r>
              <a:rPr lang="en" sz="4400">
                <a:solidFill>
                  <a:schemeClr val="lt1"/>
                </a:solidFill>
              </a:rPr>
              <a:t> The single story creates stereotypes, and the problem with stereotypes is not that they are untrue, but that they are incomplete. They make one story become the only story.</a:t>
            </a:r>
            <a:endParaRPr sz="4400">
              <a:solidFill>
                <a:schemeClr val="lt1"/>
              </a:solidFill>
            </a:endParaRPr>
          </a:p>
        </p:txBody>
      </p:sp>
      <p:sp>
        <p:nvSpPr>
          <p:cNvPr id="153" name="Google Shape;153;p28"/>
          <p:cNvSpPr txBox="1"/>
          <p:nvPr/>
        </p:nvSpPr>
        <p:spPr>
          <a:xfrm>
            <a:off x="3940975" y="4529375"/>
            <a:ext cx="4866000" cy="396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2800">
                <a:latin typeface="Oswald"/>
                <a:ea typeface="Oswald"/>
                <a:cs typeface="Oswald"/>
                <a:sym typeface="Oswald"/>
              </a:rPr>
              <a:t>CHIMAMANDA NGOZI ADICHIE</a:t>
            </a:r>
            <a:endParaRPr sz="2800">
              <a:latin typeface="Oswald"/>
              <a:ea typeface="Oswald"/>
              <a:cs typeface="Oswald"/>
              <a:sym typeface="Oswa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The Danger of a Single Story</a:t>
            </a:r>
            <a:endParaRPr/>
          </a:p>
        </p:txBody>
      </p:sp>
      <p:sp>
        <p:nvSpPr>
          <p:cNvPr id="159" name="Google Shape;159;p29"/>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000000"/>
              </a:buClr>
              <a:buSzPts val="1800"/>
              <a:buFont typeface="Source Code Pro"/>
              <a:buChar char="●"/>
            </a:pPr>
            <a:r>
              <a:rPr lang="en">
                <a:solidFill>
                  <a:srgbClr val="000000"/>
                </a:solidFill>
              </a:rPr>
              <a:t>So what </a:t>
            </a:r>
            <a:r>
              <a:rPr lang="en" i="1">
                <a:solidFill>
                  <a:srgbClr val="000000"/>
                </a:solidFill>
              </a:rPr>
              <a:t>is </a:t>
            </a:r>
            <a:r>
              <a:rPr lang="en">
                <a:solidFill>
                  <a:srgbClr val="000000"/>
                </a:solidFill>
              </a:rPr>
              <a:t>the danger of a single story?</a:t>
            </a:r>
            <a:endParaRPr>
              <a:solidFill>
                <a:srgbClr val="000000"/>
              </a:solidFill>
            </a:endParaRPr>
          </a:p>
          <a:p>
            <a:pPr marL="457200" lvl="0" indent="-342900" rtl="0">
              <a:spcBef>
                <a:spcPts val="0"/>
              </a:spcBef>
              <a:spcAft>
                <a:spcPts val="0"/>
              </a:spcAft>
              <a:buClr>
                <a:srgbClr val="000000"/>
              </a:buClr>
              <a:buSzPts val="1800"/>
              <a:buFont typeface="Source Code Pro"/>
              <a:buChar char="●"/>
            </a:pPr>
            <a:r>
              <a:rPr lang="en">
                <a:solidFill>
                  <a:srgbClr val="000000"/>
                </a:solidFill>
              </a:rPr>
              <a:t>How do single stories about Islam and the Middle East exist in schools? </a:t>
            </a:r>
            <a:endParaRPr>
              <a:solidFill>
                <a:srgbClr val="000000"/>
              </a:solidFill>
            </a:endParaRPr>
          </a:p>
          <a:p>
            <a:pPr marL="914400" lvl="1" indent="-342900" rtl="0">
              <a:spcBef>
                <a:spcPts val="0"/>
              </a:spcBef>
              <a:spcAft>
                <a:spcPts val="0"/>
              </a:spcAft>
              <a:buClr>
                <a:srgbClr val="000000"/>
              </a:buClr>
              <a:buSzPts val="1800"/>
              <a:buFont typeface="Source Code Pro"/>
              <a:buChar char="○"/>
            </a:pPr>
            <a:r>
              <a:rPr lang="en" sz="1800">
                <a:solidFill>
                  <a:srgbClr val="000000"/>
                </a:solidFill>
              </a:rPr>
              <a:t>In the media? </a:t>
            </a:r>
            <a:endParaRPr sz="1800">
              <a:solidFill>
                <a:srgbClr val="000000"/>
              </a:solidFill>
            </a:endParaRPr>
          </a:p>
          <a:p>
            <a:pPr marL="914400" lvl="1" indent="-342900" rtl="0">
              <a:spcBef>
                <a:spcPts val="0"/>
              </a:spcBef>
              <a:spcAft>
                <a:spcPts val="0"/>
              </a:spcAft>
              <a:buClr>
                <a:srgbClr val="000000"/>
              </a:buClr>
              <a:buSzPts val="1800"/>
              <a:buFont typeface="Source Code Pro"/>
              <a:buChar char="○"/>
            </a:pPr>
            <a:r>
              <a:rPr lang="en" sz="1800">
                <a:solidFill>
                  <a:srgbClr val="000000"/>
                </a:solidFill>
              </a:rPr>
              <a:t>In popular culture?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30"/>
          <p:cNvPicPr preferRelativeResize="0"/>
          <p:nvPr/>
        </p:nvPicPr>
        <p:blipFill>
          <a:blip r:embed="rId3">
            <a:alphaModFix/>
          </a:blip>
          <a:stretch>
            <a:fillRect/>
          </a:stretch>
        </p:blipFill>
        <p:spPr>
          <a:xfrm>
            <a:off x="1447800" y="152400"/>
            <a:ext cx="6261849" cy="483870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31"/>
          <p:cNvPicPr preferRelativeResize="0"/>
          <p:nvPr/>
        </p:nvPicPr>
        <p:blipFill>
          <a:blip r:embed="rId3">
            <a:alphaModFix/>
          </a:blip>
          <a:stretch>
            <a:fillRect/>
          </a:stretch>
        </p:blipFill>
        <p:spPr>
          <a:xfrm>
            <a:off x="2512975" y="152400"/>
            <a:ext cx="4118042" cy="483869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Lunch &amp; Learn</a:t>
            </a:r>
            <a:endParaRPr/>
          </a:p>
        </p:txBody>
      </p:sp>
      <p:sp>
        <p:nvSpPr>
          <p:cNvPr id="69" name="Google Shape;69;p14"/>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Big Ideas: </a:t>
            </a:r>
            <a:endParaRPr/>
          </a:p>
          <a:p>
            <a:pPr marL="457200" lvl="0" indent="-342900" rtl="0">
              <a:spcBef>
                <a:spcPts val="1600"/>
              </a:spcBef>
              <a:spcAft>
                <a:spcPts val="0"/>
              </a:spcAft>
              <a:buSzPts val="1800"/>
              <a:buChar char="●"/>
            </a:pPr>
            <a:r>
              <a:rPr lang="en"/>
              <a:t>Iowa Connections to Islam &amp; the Middle East</a:t>
            </a:r>
            <a:endParaRPr/>
          </a:p>
          <a:p>
            <a:pPr marL="457200" lvl="0" indent="-342900" rtl="0">
              <a:spcBef>
                <a:spcPts val="0"/>
              </a:spcBef>
              <a:spcAft>
                <a:spcPts val="0"/>
              </a:spcAft>
              <a:buSzPts val="1800"/>
              <a:buChar char="●"/>
            </a:pPr>
            <a:r>
              <a:rPr lang="en"/>
              <a:t>The Danger of a Single Story</a:t>
            </a:r>
            <a:endParaRPr/>
          </a:p>
          <a:p>
            <a:pPr marL="457200" lvl="0" indent="-342900" rtl="0">
              <a:spcBef>
                <a:spcPts val="0"/>
              </a:spcBef>
              <a:spcAft>
                <a:spcPts val="0"/>
              </a:spcAft>
              <a:buSzPts val="1800"/>
              <a:buChar char="●"/>
            </a:pPr>
            <a:r>
              <a:rPr lang="en"/>
              <a:t>Books as Windows &amp; Mirrors</a:t>
            </a:r>
            <a:endParaRPr/>
          </a:p>
          <a:p>
            <a:pPr marL="457200" lvl="0" indent="-342900" rtl="0">
              <a:spcBef>
                <a:spcPts val="0"/>
              </a:spcBef>
              <a:spcAft>
                <a:spcPts val="0"/>
              </a:spcAft>
              <a:buSzPts val="1800"/>
              <a:buChar char="●"/>
            </a:pPr>
            <a:r>
              <a:rPr lang="en"/>
              <a:t>BOOKS!!!</a:t>
            </a:r>
            <a:endParaRPr/>
          </a:p>
          <a:p>
            <a:pPr marL="914400" lvl="1" indent="-342900" rtl="0">
              <a:spcBef>
                <a:spcPts val="0"/>
              </a:spcBef>
              <a:spcAft>
                <a:spcPts val="0"/>
              </a:spcAft>
              <a:buSzPts val="1800"/>
              <a:buChar char="○"/>
            </a:pPr>
            <a:r>
              <a:rPr lang="en" sz="1800"/>
              <a:t>Intersectionality</a:t>
            </a:r>
            <a:endParaRPr sz="1800"/>
          </a:p>
          <a:p>
            <a:pPr marL="914400" lvl="1" indent="-342900" rtl="0">
              <a:spcBef>
                <a:spcPts val="0"/>
              </a:spcBef>
              <a:spcAft>
                <a:spcPts val="0"/>
              </a:spcAft>
              <a:buSzPts val="1800"/>
              <a:buChar char="○"/>
            </a:pPr>
            <a:r>
              <a:rPr lang="en" sz="1800"/>
              <a:t>Featured Texts about the Middle East</a:t>
            </a:r>
            <a:endParaRPr sz="1800"/>
          </a:p>
          <a:p>
            <a:pPr marL="914400" lvl="1" indent="-342900" rtl="0">
              <a:spcBef>
                <a:spcPts val="0"/>
              </a:spcBef>
              <a:spcAft>
                <a:spcPts val="0"/>
              </a:spcAft>
              <a:buSzPts val="1800"/>
              <a:buChar char="○"/>
            </a:pPr>
            <a:r>
              <a:rPr lang="en" sz="1800"/>
              <a:t>Featured Texas with Muslim Characters</a:t>
            </a:r>
            <a:endParaRPr sz="1800"/>
          </a:p>
          <a:p>
            <a:pPr marL="914400" lvl="1" indent="-342900">
              <a:spcBef>
                <a:spcPts val="0"/>
              </a:spcBef>
              <a:spcAft>
                <a:spcPts val="0"/>
              </a:spcAft>
              <a:buSzPts val="1800"/>
              <a:buChar char="○"/>
            </a:pPr>
            <a:r>
              <a:rPr lang="en" sz="1800"/>
              <a:t>Exploration Time</a:t>
            </a:r>
            <a:endParaRPr sz="18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2"/>
          <p:cNvSpPr txBox="1">
            <a:spLocks noGrp="1"/>
          </p:cNvSpPr>
          <p:nvPr>
            <p:ph type="title"/>
          </p:nvPr>
        </p:nvSpPr>
        <p:spPr>
          <a:xfrm>
            <a:off x="265500" y="1840750"/>
            <a:ext cx="4045200" cy="17892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6000"/>
              <a:t>Books as Windows &amp; Mirrors</a:t>
            </a:r>
            <a:endParaRPr sz="6000"/>
          </a:p>
        </p:txBody>
      </p:sp>
      <p:sp>
        <p:nvSpPr>
          <p:cNvPr id="175" name="Google Shape;175;p32"/>
          <p:cNvSpPr txBox="1">
            <a:spLocks noGrp="1"/>
          </p:cNvSpPr>
          <p:nvPr>
            <p:ph type="subTitle" idx="1"/>
          </p:nvPr>
        </p:nvSpPr>
        <p:spPr>
          <a:xfrm>
            <a:off x="265500" y="3683401"/>
            <a:ext cx="4045200" cy="1345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Dr. Rudine Sims Bishop</a:t>
            </a:r>
            <a:endParaRPr/>
          </a:p>
          <a:p>
            <a:pPr marL="0" lvl="0" indent="0">
              <a:spcBef>
                <a:spcPts val="0"/>
              </a:spcBef>
              <a:spcAft>
                <a:spcPts val="0"/>
              </a:spcAft>
              <a:buNone/>
            </a:pPr>
            <a:r>
              <a:rPr lang="en"/>
              <a:t>1990</a:t>
            </a:r>
            <a:endParaRPr/>
          </a:p>
        </p:txBody>
      </p:sp>
      <p:pic>
        <p:nvPicPr>
          <p:cNvPr id="176" name="Google Shape;176;p32" descr="We need diverse books because we need books in which children can see reflections of themselves – but also look through and see other worlds." title="Mirrors, windows and sliding doors">
            <a:hlinkClick r:id="rId3"/>
          </p:cNvPr>
          <p:cNvPicPr preferRelativeResize="0"/>
          <p:nvPr/>
        </p:nvPicPr>
        <p:blipFill>
          <a:blip r:embed="rId4">
            <a:alphaModFix/>
          </a:blip>
          <a:stretch>
            <a:fillRect/>
          </a:stretch>
        </p:blipFill>
        <p:spPr>
          <a:xfrm>
            <a:off x="4572000" y="928325"/>
            <a:ext cx="4572000" cy="3429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2400"/>
              <a:t>Hena Khan</a:t>
            </a:r>
            <a:endParaRPr sz="2400"/>
          </a:p>
        </p:txBody>
      </p:sp>
      <p:pic>
        <p:nvPicPr>
          <p:cNvPr id="182" name="Google Shape;182;p33" descr="Hena talks about her books serving as windows and mirrors for children." title="&quot;My books are mirrors and windows&quot;">
            <a:hlinkClick r:id="rId3"/>
          </p:cNvPr>
          <p:cNvPicPr preferRelativeResize="0"/>
          <p:nvPr/>
        </p:nvPicPr>
        <p:blipFill>
          <a:blip r:embed="rId4">
            <a:alphaModFix/>
          </a:blip>
          <a:stretch>
            <a:fillRect/>
          </a:stretch>
        </p:blipFill>
        <p:spPr>
          <a:xfrm>
            <a:off x="152400" y="152400"/>
            <a:ext cx="5319200" cy="3989400"/>
          </a:xfrm>
          <a:prstGeom prst="rect">
            <a:avLst/>
          </a:prstGeom>
          <a:noFill/>
          <a:ln>
            <a:noFill/>
          </a:ln>
        </p:spPr>
      </p:pic>
      <p:pic>
        <p:nvPicPr>
          <p:cNvPr id="183" name="Google Shape;183;p33"/>
          <p:cNvPicPr preferRelativeResize="0"/>
          <p:nvPr/>
        </p:nvPicPr>
        <p:blipFill>
          <a:blip r:embed="rId5">
            <a:alphaModFix/>
          </a:blip>
          <a:stretch>
            <a:fillRect/>
          </a:stretch>
        </p:blipFill>
        <p:spPr>
          <a:xfrm>
            <a:off x="5624000" y="304800"/>
            <a:ext cx="3367600" cy="2754697"/>
          </a:xfrm>
          <a:prstGeom prst="rect">
            <a:avLst/>
          </a:prstGeom>
          <a:noFill/>
          <a:ln>
            <a:noFill/>
          </a:ln>
        </p:spPr>
      </p:pic>
      <p:pic>
        <p:nvPicPr>
          <p:cNvPr id="184" name="Google Shape;184;p33"/>
          <p:cNvPicPr preferRelativeResize="0"/>
          <p:nvPr/>
        </p:nvPicPr>
        <p:blipFill>
          <a:blip r:embed="rId6">
            <a:alphaModFix/>
          </a:blip>
          <a:stretch>
            <a:fillRect/>
          </a:stretch>
        </p:blipFill>
        <p:spPr>
          <a:xfrm>
            <a:off x="5624000" y="3211900"/>
            <a:ext cx="2040825" cy="1689800"/>
          </a:xfrm>
          <a:prstGeom prst="rect">
            <a:avLst/>
          </a:prstGeom>
          <a:noFill/>
          <a:ln>
            <a:noFill/>
          </a:ln>
        </p:spPr>
      </p:pic>
      <p:pic>
        <p:nvPicPr>
          <p:cNvPr id="185" name="Google Shape;185;p33"/>
          <p:cNvPicPr preferRelativeResize="0"/>
          <p:nvPr/>
        </p:nvPicPr>
        <p:blipFill>
          <a:blip r:embed="rId7">
            <a:alphaModFix/>
          </a:blip>
          <a:stretch>
            <a:fillRect/>
          </a:stretch>
        </p:blipFill>
        <p:spPr>
          <a:xfrm>
            <a:off x="7874010" y="3211900"/>
            <a:ext cx="1117590" cy="168979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34" descr="Marvel's Director, Content &amp; Character Development on developing the first Muslim-American comic book hero.&#10;» Subscribe to Late Night: http://bit.ly/LateNightSeth&#10;» Get more Late Night with Seth Meyers: http://www.nbc.com/late-night-with-seth-meyers/&#10;» Watch Late Night with Seth Meyers Weeknights 12:35/11:35c on NBC.&#10;&#10;LATE NIGHT ON SOCIAL&#10;Follow Late Night on Twitter: https://twitter.com/LateNightSeth&#10;Like Late Night on Facebook: https://www.facebook.com/LateNightSeth&#10;Find Late Night on Tumblr: http://latenightseth.tumblr.com/&#10;Connect with Late Night on Google+: https://plus.google.com/+LateNightSeth/videos&#10;&#10;Late Night with Seth Meyers on YouTube features A-list celebrity guests, memorable comedy, and topical monologue jokes.&#10;&#10;NBC ON SOCIAL&#10;Like NBC: http://Facebook.com/NBC&#10;Follow NBC: http://Twitter.com/NBC&#10;NBC Tumblr: http://NBCtv.tumblr.com/&#10;NBC Pinterest: http://Pinterest.com/NBCtv/&#10;NBC Google+: https://plus.google.com/+NBC&#10;YouTube: http://www.youtube.com/nbc&#10;NBC Instagram: http://instagram.com/nbctv&#10;&#10;Sana Amanat Talks Ms. Marvel - Late Night with Seth Meyers&#10;https://youtu.be/HWxWwewXJbU&#10;&#10;Late Night with Seth Meyers&#10;http://www.youtube.com/user/latenightseth" title="Sana Amanat Talks Ms. Marvel - Late Night with Seth Meyers">
            <a:hlinkClick r:id="rId3"/>
          </p:cNvPr>
          <p:cNvPicPr preferRelativeResize="0"/>
          <p:nvPr/>
        </p:nvPicPr>
        <p:blipFill>
          <a:blip r:embed="rId4">
            <a:alphaModFix/>
          </a:blip>
          <a:stretch>
            <a:fillRect/>
          </a:stretch>
        </p:blipFill>
        <p:spPr>
          <a:xfrm>
            <a:off x="152400" y="353300"/>
            <a:ext cx="5854208" cy="4390650"/>
          </a:xfrm>
          <a:prstGeom prst="rect">
            <a:avLst/>
          </a:prstGeom>
          <a:noFill/>
          <a:ln>
            <a:noFill/>
          </a:ln>
        </p:spPr>
      </p:pic>
      <p:pic>
        <p:nvPicPr>
          <p:cNvPr id="191" name="Google Shape;191;p34"/>
          <p:cNvPicPr preferRelativeResize="0"/>
          <p:nvPr/>
        </p:nvPicPr>
        <p:blipFill>
          <a:blip r:embed="rId5">
            <a:alphaModFix/>
          </a:blip>
          <a:stretch>
            <a:fillRect/>
          </a:stretch>
        </p:blipFill>
        <p:spPr>
          <a:xfrm>
            <a:off x="6135900" y="353300"/>
            <a:ext cx="2855699" cy="439065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Guiding Questions for Text Selection</a:t>
            </a:r>
            <a:endParaRPr/>
          </a:p>
        </p:txBody>
      </p:sp>
      <p:sp>
        <p:nvSpPr>
          <p:cNvPr id="197" name="Google Shape;197;p35"/>
          <p:cNvSpPr txBox="1"/>
          <p:nvPr/>
        </p:nvSpPr>
        <p:spPr>
          <a:xfrm>
            <a:off x="311700" y="1310275"/>
            <a:ext cx="8614800" cy="3334800"/>
          </a:xfrm>
          <a:prstGeom prst="rect">
            <a:avLst/>
          </a:prstGeom>
          <a:noFill/>
          <a:ln>
            <a:noFill/>
          </a:ln>
        </p:spPr>
        <p:txBody>
          <a:bodyPr spcFirstLastPara="1" wrap="square" lIns="91425" tIns="91425" rIns="91425" bIns="91425" anchor="t" anchorCtr="0">
            <a:noAutofit/>
          </a:bodyPr>
          <a:lstStyle/>
          <a:p>
            <a:pPr marL="457200" lvl="0" indent="-323850" rtl="0">
              <a:lnSpc>
                <a:spcPct val="115000"/>
              </a:lnSpc>
              <a:spcBef>
                <a:spcPts val="0"/>
              </a:spcBef>
              <a:spcAft>
                <a:spcPts val="0"/>
              </a:spcAft>
              <a:buClr>
                <a:srgbClr val="000000"/>
              </a:buClr>
              <a:buSzPts val="1500"/>
              <a:buFont typeface="Source Code Pro"/>
              <a:buChar char="●"/>
            </a:pPr>
            <a:r>
              <a:rPr lang="en" sz="1500">
                <a:solidFill>
                  <a:srgbClr val="000000"/>
                </a:solidFill>
                <a:latin typeface="Source Code Pro"/>
                <a:ea typeface="Source Code Pro"/>
                <a:cs typeface="Source Code Pro"/>
                <a:sym typeface="Source Code Pro"/>
              </a:rPr>
              <a:t>From whose perspective is the story told?</a:t>
            </a:r>
            <a:endParaRPr sz="1500">
              <a:solidFill>
                <a:srgbClr val="000000"/>
              </a:solidFill>
              <a:latin typeface="Source Code Pro"/>
              <a:ea typeface="Source Code Pro"/>
              <a:cs typeface="Source Code Pro"/>
              <a:sym typeface="Source Code Pro"/>
            </a:endParaRPr>
          </a:p>
          <a:p>
            <a:pPr marL="457200" lvl="0" indent="-323850" rtl="0">
              <a:lnSpc>
                <a:spcPct val="115000"/>
              </a:lnSpc>
              <a:spcBef>
                <a:spcPts val="0"/>
              </a:spcBef>
              <a:spcAft>
                <a:spcPts val="0"/>
              </a:spcAft>
              <a:buClr>
                <a:srgbClr val="000000"/>
              </a:buClr>
              <a:buSzPts val="1500"/>
              <a:buFont typeface="Source Code Pro"/>
              <a:buChar char="●"/>
            </a:pPr>
            <a:r>
              <a:rPr lang="en" sz="1500">
                <a:solidFill>
                  <a:srgbClr val="000000"/>
                </a:solidFill>
                <a:latin typeface="Source Code Pro"/>
                <a:ea typeface="Source Code Pro"/>
                <a:cs typeface="Source Code Pro"/>
                <a:sym typeface="Source Code Pro"/>
              </a:rPr>
              <a:t>Whose voices and experiences are present/absent from the text? </a:t>
            </a:r>
            <a:endParaRPr sz="1500">
              <a:solidFill>
                <a:srgbClr val="000000"/>
              </a:solidFill>
              <a:latin typeface="Source Code Pro"/>
              <a:ea typeface="Source Code Pro"/>
              <a:cs typeface="Source Code Pro"/>
              <a:sym typeface="Source Code Pro"/>
            </a:endParaRPr>
          </a:p>
          <a:p>
            <a:pPr marL="457200" lvl="0" indent="-323850" rtl="0">
              <a:lnSpc>
                <a:spcPct val="115000"/>
              </a:lnSpc>
              <a:spcBef>
                <a:spcPts val="0"/>
              </a:spcBef>
              <a:spcAft>
                <a:spcPts val="0"/>
              </a:spcAft>
              <a:buClr>
                <a:srgbClr val="000000"/>
              </a:buClr>
              <a:buSzPts val="1500"/>
              <a:buFont typeface="Source Code Pro"/>
              <a:buChar char="●"/>
            </a:pPr>
            <a:r>
              <a:rPr lang="en" sz="1500">
                <a:solidFill>
                  <a:srgbClr val="000000"/>
                </a:solidFill>
                <a:latin typeface="Source Code Pro"/>
                <a:ea typeface="Source Code Pro"/>
                <a:cs typeface="Source Code Pro"/>
                <a:sym typeface="Source Code Pro"/>
              </a:rPr>
              <a:t>What moral values and socio-political messages are dominant in the text?</a:t>
            </a:r>
            <a:endParaRPr sz="1500">
              <a:solidFill>
                <a:srgbClr val="000000"/>
              </a:solidFill>
              <a:latin typeface="Source Code Pro"/>
              <a:ea typeface="Source Code Pro"/>
              <a:cs typeface="Source Code Pro"/>
              <a:sym typeface="Source Code Pro"/>
            </a:endParaRPr>
          </a:p>
          <a:p>
            <a:pPr marL="457200" lvl="0" indent="-323850" rtl="0">
              <a:lnSpc>
                <a:spcPct val="115000"/>
              </a:lnSpc>
              <a:spcBef>
                <a:spcPts val="0"/>
              </a:spcBef>
              <a:spcAft>
                <a:spcPts val="0"/>
              </a:spcAft>
              <a:buClr>
                <a:srgbClr val="000000"/>
              </a:buClr>
              <a:buSzPts val="1500"/>
              <a:buFont typeface="Source Code Pro"/>
              <a:buChar char="●"/>
            </a:pPr>
            <a:r>
              <a:rPr lang="en" sz="1500">
                <a:solidFill>
                  <a:srgbClr val="000000"/>
                </a:solidFill>
                <a:latin typeface="Source Code Pro"/>
                <a:ea typeface="Source Code Pro"/>
                <a:cs typeface="Source Code Pro"/>
                <a:sym typeface="Source Code Pro"/>
              </a:rPr>
              <a:t>How are cultural practices depicted?</a:t>
            </a:r>
            <a:endParaRPr sz="1500">
              <a:solidFill>
                <a:srgbClr val="000000"/>
              </a:solidFill>
              <a:latin typeface="Source Code Pro"/>
              <a:ea typeface="Source Code Pro"/>
              <a:cs typeface="Source Code Pro"/>
              <a:sym typeface="Source Code Pro"/>
            </a:endParaRPr>
          </a:p>
          <a:p>
            <a:pPr marL="457200" lvl="0" indent="-323850" rtl="0">
              <a:lnSpc>
                <a:spcPct val="115000"/>
              </a:lnSpc>
              <a:spcBef>
                <a:spcPts val="0"/>
              </a:spcBef>
              <a:spcAft>
                <a:spcPts val="0"/>
              </a:spcAft>
              <a:buClr>
                <a:srgbClr val="000000"/>
              </a:buClr>
              <a:buSzPts val="1500"/>
              <a:buFont typeface="Source Code Pro"/>
              <a:buChar char="●"/>
            </a:pPr>
            <a:r>
              <a:rPr lang="en" sz="1500">
                <a:solidFill>
                  <a:srgbClr val="000000"/>
                </a:solidFill>
                <a:latin typeface="Source Code Pro"/>
                <a:ea typeface="Source Code Pro"/>
                <a:cs typeface="Source Code Pro"/>
                <a:sym typeface="Source Code Pro"/>
              </a:rPr>
              <a:t>What is the overall tone of the illustrations? The written narrative?</a:t>
            </a:r>
            <a:endParaRPr sz="1500">
              <a:solidFill>
                <a:srgbClr val="000000"/>
              </a:solidFill>
              <a:latin typeface="Source Code Pro"/>
              <a:ea typeface="Source Code Pro"/>
              <a:cs typeface="Source Code Pro"/>
              <a:sym typeface="Source Code Pro"/>
            </a:endParaRPr>
          </a:p>
          <a:p>
            <a:pPr marL="457200" lvl="0" indent="-323850" rtl="0">
              <a:lnSpc>
                <a:spcPct val="115000"/>
              </a:lnSpc>
              <a:spcBef>
                <a:spcPts val="0"/>
              </a:spcBef>
              <a:spcAft>
                <a:spcPts val="0"/>
              </a:spcAft>
              <a:buClr>
                <a:srgbClr val="000000"/>
              </a:buClr>
              <a:buSzPts val="1500"/>
              <a:buFont typeface="Source Code Pro"/>
              <a:buChar char="●"/>
            </a:pPr>
            <a:r>
              <a:rPr lang="en" sz="1500">
                <a:solidFill>
                  <a:srgbClr val="000000"/>
                </a:solidFill>
                <a:latin typeface="Source Code Pro"/>
                <a:ea typeface="Source Code Pro"/>
                <a:cs typeface="Source Code Pro"/>
                <a:sym typeface="Source Code Pro"/>
              </a:rPr>
              <a:t>How are the lived experiences of marginalized populations represented in the text?</a:t>
            </a:r>
            <a:endParaRPr sz="1500">
              <a:solidFill>
                <a:srgbClr val="000000"/>
              </a:solidFill>
              <a:latin typeface="Source Code Pro"/>
              <a:ea typeface="Source Code Pro"/>
              <a:cs typeface="Source Code Pro"/>
              <a:sym typeface="Source Code Pro"/>
            </a:endParaRPr>
          </a:p>
          <a:p>
            <a:pPr marL="457200" lvl="0" indent="-323850" rtl="0">
              <a:lnSpc>
                <a:spcPct val="115000"/>
              </a:lnSpc>
              <a:spcBef>
                <a:spcPts val="0"/>
              </a:spcBef>
              <a:spcAft>
                <a:spcPts val="0"/>
              </a:spcAft>
              <a:buClr>
                <a:srgbClr val="000000"/>
              </a:buClr>
              <a:buSzPts val="1500"/>
              <a:buFont typeface="Source Code Pro"/>
              <a:buChar char="●"/>
            </a:pPr>
            <a:r>
              <a:rPr lang="en" sz="1500">
                <a:solidFill>
                  <a:srgbClr val="000000"/>
                </a:solidFill>
                <a:latin typeface="Source Code Pro"/>
                <a:ea typeface="Source Code Pro"/>
                <a:cs typeface="Source Code Pro"/>
                <a:sym typeface="Source Code Pro"/>
              </a:rPr>
              <a:t>To what degree are complex social situations oversimplified in the text?</a:t>
            </a:r>
            <a:endParaRPr sz="1500">
              <a:solidFill>
                <a:srgbClr val="000000"/>
              </a:solidFill>
              <a:latin typeface="Source Code Pro"/>
              <a:ea typeface="Source Code Pro"/>
              <a:cs typeface="Source Code Pro"/>
              <a:sym typeface="Source Code Pro"/>
            </a:endParaRPr>
          </a:p>
          <a:p>
            <a:pPr marL="457200" lvl="0" indent="-323850" rtl="0">
              <a:lnSpc>
                <a:spcPct val="115000"/>
              </a:lnSpc>
              <a:spcBef>
                <a:spcPts val="0"/>
              </a:spcBef>
              <a:spcAft>
                <a:spcPts val="0"/>
              </a:spcAft>
              <a:buClr>
                <a:srgbClr val="000000"/>
              </a:buClr>
              <a:buSzPts val="1500"/>
              <a:buFont typeface="Source Code Pro"/>
              <a:buChar char="●"/>
            </a:pPr>
            <a:r>
              <a:rPr lang="en" sz="1500">
                <a:solidFill>
                  <a:srgbClr val="000000"/>
                </a:solidFill>
                <a:latin typeface="Source Code Pro"/>
                <a:ea typeface="Source Code Pro"/>
                <a:cs typeface="Source Code Pro"/>
                <a:sym typeface="Source Code Pro"/>
              </a:rPr>
              <a:t>How are complex relationships between characters represented in the text?</a:t>
            </a:r>
            <a:endParaRPr sz="1500">
              <a:solidFill>
                <a:srgbClr val="000000"/>
              </a:solidFill>
              <a:latin typeface="Source Code Pro"/>
              <a:ea typeface="Source Code Pro"/>
              <a:cs typeface="Source Code Pro"/>
              <a:sym typeface="Source Code Pro"/>
            </a:endParaRPr>
          </a:p>
          <a:p>
            <a:pPr marL="0" lvl="0" indent="0" rtl="0">
              <a:lnSpc>
                <a:spcPct val="115000"/>
              </a:lnSpc>
              <a:spcBef>
                <a:spcPts val="0"/>
              </a:spcBef>
              <a:spcAft>
                <a:spcPts val="0"/>
              </a:spcAft>
              <a:buNone/>
            </a:pPr>
            <a:endParaRPr sz="800">
              <a:solidFill>
                <a:srgbClr val="000000"/>
              </a:solidFill>
              <a:latin typeface="Source Code Pro"/>
              <a:ea typeface="Source Code Pro"/>
              <a:cs typeface="Source Code Pro"/>
              <a:sym typeface="Source Code Pro"/>
            </a:endParaRPr>
          </a:p>
          <a:p>
            <a:pPr marL="0" lvl="0" indent="0" rtl="0">
              <a:lnSpc>
                <a:spcPct val="115000"/>
              </a:lnSpc>
              <a:spcBef>
                <a:spcPts val="0"/>
              </a:spcBef>
              <a:spcAft>
                <a:spcPts val="0"/>
              </a:spcAft>
              <a:buNone/>
            </a:pPr>
            <a:r>
              <a:rPr lang="en" b="1" i="1">
                <a:solidFill>
                  <a:srgbClr val="000000"/>
                </a:solidFill>
                <a:latin typeface="Source Code Pro"/>
                <a:ea typeface="Source Code Pro"/>
                <a:cs typeface="Source Code Pro"/>
                <a:sym typeface="Source Code Pro"/>
              </a:rPr>
              <a:t>Source: Children’s Literature Association - Diverse Literature Policy Statement</a:t>
            </a:r>
            <a:endParaRPr b="1" i="1">
              <a:solidFill>
                <a:srgbClr val="000000"/>
              </a:solidFill>
              <a:latin typeface="Source Code Pro"/>
              <a:ea typeface="Source Code Pro"/>
              <a:cs typeface="Source Code Pro"/>
              <a:sym typeface="Source Code Pr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
              <a:t>Guiding Questions for Student Engagement</a:t>
            </a:r>
            <a:endParaRPr/>
          </a:p>
        </p:txBody>
      </p:sp>
      <p:sp>
        <p:nvSpPr>
          <p:cNvPr id="203" name="Google Shape;203;p36"/>
          <p:cNvSpPr txBox="1"/>
          <p:nvPr/>
        </p:nvSpPr>
        <p:spPr>
          <a:xfrm>
            <a:off x="311700" y="1310275"/>
            <a:ext cx="8614800" cy="3334800"/>
          </a:xfrm>
          <a:prstGeom prst="rect">
            <a:avLst/>
          </a:prstGeom>
          <a:noFill/>
          <a:ln>
            <a:noFill/>
          </a:ln>
        </p:spPr>
        <p:txBody>
          <a:bodyPr spcFirstLastPara="1" wrap="square" lIns="91425" tIns="91425" rIns="91425" bIns="91425" anchor="t" anchorCtr="0">
            <a:noAutofit/>
          </a:bodyPr>
          <a:lstStyle/>
          <a:p>
            <a:pPr marL="457200" lvl="0" indent="-323850" rtl="0">
              <a:lnSpc>
                <a:spcPct val="115000"/>
              </a:lnSpc>
              <a:spcBef>
                <a:spcPts val="0"/>
              </a:spcBef>
              <a:spcAft>
                <a:spcPts val="0"/>
              </a:spcAft>
              <a:buClr>
                <a:srgbClr val="000000"/>
              </a:buClr>
              <a:buSzPts val="1500"/>
              <a:buFont typeface="Source Code Pro"/>
              <a:buChar char="●"/>
            </a:pPr>
            <a:r>
              <a:rPr lang="en" sz="1500">
                <a:latin typeface="Source Code Pro"/>
                <a:ea typeface="Source Code Pro"/>
                <a:cs typeface="Source Code Pro"/>
                <a:sym typeface="Source Code Pro"/>
              </a:rPr>
              <a:t>How are you like ________ [character]? How are you </a:t>
            </a:r>
            <a:r>
              <a:rPr lang="en" sz="1500" i="1">
                <a:latin typeface="Source Code Pro"/>
                <a:ea typeface="Source Code Pro"/>
                <a:cs typeface="Source Code Pro"/>
                <a:sym typeface="Source Code Pro"/>
              </a:rPr>
              <a:t>not </a:t>
            </a:r>
            <a:r>
              <a:rPr lang="en" sz="1500">
                <a:latin typeface="Source Code Pro"/>
                <a:ea typeface="Source Code Pro"/>
                <a:cs typeface="Source Code Pro"/>
                <a:sym typeface="Source Code Pro"/>
              </a:rPr>
              <a:t>like ________ [character]?</a:t>
            </a:r>
            <a:endParaRPr sz="1500">
              <a:latin typeface="Source Code Pro"/>
              <a:ea typeface="Source Code Pro"/>
              <a:cs typeface="Source Code Pro"/>
              <a:sym typeface="Source Code Pro"/>
            </a:endParaRPr>
          </a:p>
          <a:p>
            <a:pPr marL="457200" lvl="0" indent="-323850" rtl="0">
              <a:lnSpc>
                <a:spcPct val="115000"/>
              </a:lnSpc>
              <a:spcBef>
                <a:spcPts val="0"/>
              </a:spcBef>
              <a:spcAft>
                <a:spcPts val="0"/>
              </a:spcAft>
              <a:buClr>
                <a:srgbClr val="000000"/>
              </a:buClr>
              <a:buSzPts val="1500"/>
              <a:buFont typeface="Source Code Pro"/>
              <a:buChar char="●"/>
            </a:pPr>
            <a:r>
              <a:rPr lang="en" sz="1500">
                <a:latin typeface="Source Code Pro"/>
                <a:ea typeface="Source Code Pro"/>
                <a:cs typeface="Source Code Pro"/>
                <a:sym typeface="Source Code Pro"/>
              </a:rPr>
              <a:t>How does this book make you feel?</a:t>
            </a:r>
            <a:endParaRPr sz="1500">
              <a:latin typeface="Source Code Pro"/>
              <a:ea typeface="Source Code Pro"/>
              <a:cs typeface="Source Code Pro"/>
              <a:sym typeface="Source Code Pro"/>
            </a:endParaRPr>
          </a:p>
          <a:p>
            <a:pPr marL="457200" lvl="0" indent="-323850" rtl="0">
              <a:lnSpc>
                <a:spcPct val="115000"/>
              </a:lnSpc>
              <a:spcBef>
                <a:spcPts val="0"/>
              </a:spcBef>
              <a:spcAft>
                <a:spcPts val="0"/>
              </a:spcAft>
              <a:buClr>
                <a:srgbClr val="000000"/>
              </a:buClr>
              <a:buSzPts val="1500"/>
              <a:buFont typeface="Source Code Pro"/>
              <a:buChar char="●"/>
            </a:pPr>
            <a:r>
              <a:rPr lang="en" sz="1500">
                <a:latin typeface="Source Code Pro"/>
                <a:ea typeface="Source Code Pro"/>
                <a:cs typeface="Source Code Pro"/>
                <a:sym typeface="Source Code Pro"/>
              </a:rPr>
              <a:t>[After selecting a particularly important spread in the book] If you could draw yourself anywhere in this picture, where would you be? What would you be doing? What would you be saying? How would you be feeling?</a:t>
            </a:r>
            <a:endParaRPr sz="1500">
              <a:latin typeface="Source Code Pro"/>
              <a:ea typeface="Source Code Pro"/>
              <a:cs typeface="Source Code Pro"/>
              <a:sym typeface="Source Code Pro"/>
            </a:endParaRPr>
          </a:p>
          <a:p>
            <a:pPr marL="457200" lvl="0" indent="-323850" rtl="0">
              <a:lnSpc>
                <a:spcPct val="115000"/>
              </a:lnSpc>
              <a:spcBef>
                <a:spcPts val="0"/>
              </a:spcBef>
              <a:spcAft>
                <a:spcPts val="0"/>
              </a:spcAft>
              <a:buClr>
                <a:srgbClr val="000000"/>
              </a:buClr>
              <a:buSzPts val="1500"/>
              <a:buFont typeface="Source Code Pro"/>
              <a:buChar char="●"/>
            </a:pPr>
            <a:r>
              <a:rPr lang="en" sz="1500">
                <a:latin typeface="Source Code Pro"/>
                <a:ea typeface="Source Code Pro"/>
                <a:cs typeface="Source Code Pro"/>
                <a:sym typeface="Source Code Pro"/>
              </a:rPr>
              <a:t>Whose voices are present in this book? Whose aren’t? </a:t>
            </a:r>
            <a:endParaRPr sz="1500">
              <a:latin typeface="Source Code Pro"/>
              <a:ea typeface="Source Code Pro"/>
              <a:cs typeface="Source Code Pro"/>
              <a:sym typeface="Source Code Pro"/>
            </a:endParaRPr>
          </a:p>
          <a:p>
            <a:pPr marL="457200" lvl="0" indent="-323850" rtl="0">
              <a:lnSpc>
                <a:spcPct val="115000"/>
              </a:lnSpc>
              <a:spcBef>
                <a:spcPts val="0"/>
              </a:spcBef>
              <a:spcAft>
                <a:spcPts val="0"/>
              </a:spcAft>
              <a:buClr>
                <a:srgbClr val="000000"/>
              </a:buClr>
              <a:buSzPts val="1500"/>
              <a:buFont typeface="Source Code Pro"/>
              <a:buChar char="●"/>
            </a:pPr>
            <a:r>
              <a:rPr lang="en" sz="1500">
                <a:latin typeface="Source Code Pro"/>
                <a:ea typeface="Source Code Pro"/>
                <a:cs typeface="Source Code Pro"/>
                <a:sym typeface="Source Code Pro"/>
              </a:rPr>
              <a:t>Whose experiences are represented? Whose aren’t?</a:t>
            </a:r>
            <a:endParaRPr sz="1500">
              <a:latin typeface="Source Code Pro"/>
              <a:ea typeface="Source Code Pro"/>
              <a:cs typeface="Source Code Pro"/>
              <a:sym typeface="Source Code Pro"/>
            </a:endParaRPr>
          </a:p>
          <a:p>
            <a:pPr marL="457200" lvl="0" indent="-323850" rtl="0">
              <a:lnSpc>
                <a:spcPct val="115000"/>
              </a:lnSpc>
              <a:spcBef>
                <a:spcPts val="0"/>
              </a:spcBef>
              <a:spcAft>
                <a:spcPts val="0"/>
              </a:spcAft>
              <a:buClr>
                <a:srgbClr val="000000"/>
              </a:buClr>
              <a:buSzPts val="1500"/>
              <a:buFont typeface="Source Code Pro"/>
              <a:buChar char="●"/>
            </a:pPr>
            <a:r>
              <a:rPr lang="en" sz="1500">
                <a:latin typeface="Source Code Pro"/>
                <a:ea typeface="Source Code Pro"/>
                <a:cs typeface="Source Code Pro"/>
                <a:sym typeface="Source Code Pro"/>
              </a:rPr>
              <a:t>How are the issues in this book relevant to you today? To your community? To others?</a:t>
            </a:r>
            <a:endParaRPr sz="1500">
              <a:latin typeface="Source Code Pro"/>
              <a:ea typeface="Source Code Pro"/>
              <a:cs typeface="Source Code Pro"/>
              <a:sym typeface="Source Code Pro"/>
            </a:endParaRPr>
          </a:p>
          <a:p>
            <a:pPr marL="457200" lvl="0" indent="-323850" rtl="0">
              <a:lnSpc>
                <a:spcPct val="115000"/>
              </a:lnSpc>
              <a:spcBef>
                <a:spcPts val="0"/>
              </a:spcBef>
              <a:spcAft>
                <a:spcPts val="0"/>
              </a:spcAft>
              <a:buClr>
                <a:srgbClr val="000000"/>
              </a:buClr>
              <a:buSzPts val="1500"/>
              <a:buFont typeface="Source Code Pro"/>
              <a:buChar char="●"/>
            </a:pPr>
            <a:r>
              <a:rPr lang="en" sz="1500">
                <a:latin typeface="Source Code Pro"/>
                <a:ea typeface="Source Code Pro"/>
                <a:cs typeface="Source Code Pro"/>
                <a:sym typeface="Source Code Pro"/>
              </a:rPr>
              <a:t>What does this book have to say about the world? </a:t>
            </a:r>
            <a:endParaRPr sz="1500">
              <a:latin typeface="Source Code Pro"/>
              <a:ea typeface="Source Code Pro"/>
              <a:cs typeface="Source Code Pro"/>
              <a:sym typeface="Source Code Pro"/>
            </a:endParaRPr>
          </a:p>
          <a:p>
            <a:pPr marL="0" lvl="0" indent="0" rtl="0">
              <a:lnSpc>
                <a:spcPct val="115000"/>
              </a:lnSpc>
              <a:spcBef>
                <a:spcPts val="0"/>
              </a:spcBef>
              <a:spcAft>
                <a:spcPts val="0"/>
              </a:spcAft>
              <a:buNone/>
            </a:pPr>
            <a:endParaRPr sz="800">
              <a:solidFill>
                <a:srgbClr val="000000"/>
              </a:solidFill>
              <a:latin typeface="Source Code Pro"/>
              <a:ea typeface="Source Code Pro"/>
              <a:cs typeface="Source Code Pro"/>
              <a:sym typeface="Source Code Pro"/>
            </a:endParaRPr>
          </a:p>
          <a:p>
            <a:pPr marL="0" lvl="0" indent="0" rtl="0">
              <a:lnSpc>
                <a:spcPct val="115000"/>
              </a:lnSpc>
              <a:spcBef>
                <a:spcPts val="0"/>
              </a:spcBef>
              <a:spcAft>
                <a:spcPts val="0"/>
              </a:spcAft>
              <a:buNone/>
            </a:pPr>
            <a:r>
              <a:rPr lang="en" b="1" i="1">
                <a:solidFill>
                  <a:srgbClr val="000000"/>
                </a:solidFill>
                <a:latin typeface="Source Code Pro"/>
                <a:ea typeface="Source Code Pro"/>
                <a:cs typeface="Source Code Pro"/>
                <a:sym typeface="Source Code Pro"/>
              </a:rPr>
              <a:t>Source: Children’s Literature Association - Diverse Literature Policy Statement</a:t>
            </a:r>
            <a:endParaRPr b="1" i="1">
              <a:solidFill>
                <a:srgbClr val="000000"/>
              </a:solidFill>
              <a:latin typeface="Source Code Pro"/>
              <a:ea typeface="Source Code Pro"/>
              <a:cs typeface="Source Code Pro"/>
              <a:sym typeface="Source Code Pr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7"/>
          <p:cNvSpPr txBox="1">
            <a:spLocks noGrp="1"/>
          </p:cNvSpPr>
          <p:nvPr>
            <p:ph type="title"/>
          </p:nvPr>
        </p:nvSpPr>
        <p:spPr>
          <a:xfrm>
            <a:off x="490250" y="528900"/>
            <a:ext cx="5678100" cy="4085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Now the BOOKS!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8"/>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Intersectionality</a:t>
            </a:r>
            <a:endParaRPr/>
          </a:p>
        </p:txBody>
      </p:sp>
      <p:pic>
        <p:nvPicPr>
          <p:cNvPr id="214" name="Google Shape;214;p38"/>
          <p:cNvPicPr preferRelativeResize="0"/>
          <p:nvPr/>
        </p:nvPicPr>
        <p:blipFill>
          <a:blip r:embed="rId3">
            <a:alphaModFix/>
          </a:blip>
          <a:stretch>
            <a:fillRect/>
          </a:stretch>
        </p:blipFill>
        <p:spPr>
          <a:xfrm>
            <a:off x="5177400" y="126525"/>
            <a:ext cx="3776100" cy="4850825"/>
          </a:xfrm>
          <a:prstGeom prst="rect">
            <a:avLst/>
          </a:prstGeom>
          <a:noFill/>
          <a:ln>
            <a:noFill/>
          </a:ln>
        </p:spPr>
      </p:pic>
      <p:pic>
        <p:nvPicPr>
          <p:cNvPr id="215" name="Google Shape;215;p38" descr="Intersectionality is a BIG topic. Learn the basics with this student-friendly video!&#10;--&#10;About Teaching Tolerance: Founded in 1991 by the Southern Poverty Law Center, Teaching Tolerance is dedicated to reducing prejudice, improving intergroup relations and supporting equitable school experiences for our nation's children. http://www.tolerance.org/&#10;&#10;- Follow Teaching Tolerance on Facebook: https://www.facebook.com/TeachingTolerance.org/&#10;- Follow Teaching Tolerance on Twitter: https://twitter.com/Tolerance_org&#10;- Follow Teaching Tolerance on Google+: https://plus.google.com/+TeachingTolerance/" title="Intersectionality 101">
            <a:hlinkClick r:id="rId4"/>
          </p:cNvPr>
          <p:cNvPicPr preferRelativeResize="0"/>
          <p:nvPr/>
        </p:nvPicPr>
        <p:blipFill>
          <a:blip r:embed="rId5">
            <a:alphaModFix/>
          </a:blip>
          <a:stretch>
            <a:fillRect/>
          </a:stretch>
        </p:blipFill>
        <p:spPr>
          <a:xfrm>
            <a:off x="311700" y="1258400"/>
            <a:ext cx="4572000" cy="3429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39"/>
          <p:cNvPicPr preferRelativeResize="0"/>
          <p:nvPr/>
        </p:nvPicPr>
        <p:blipFill>
          <a:blip r:embed="rId3">
            <a:alphaModFix/>
          </a:blip>
          <a:stretch>
            <a:fillRect/>
          </a:stretch>
        </p:blipFill>
        <p:spPr>
          <a:xfrm>
            <a:off x="598650" y="0"/>
            <a:ext cx="7946711" cy="514349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40"/>
          <p:cNvPicPr preferRelativeResize="0"/>
          <p:nvPr/>
        </p:nvPicPr>
        <p:blipFill>
          <a:blip r:embed="rId3">
            <a:alphaModFix/>
          </a:blip>
          <a:stretch>
            <a:fillRect/>
          </a:stretch>
        </p:blipFill>
        <p:spPr>
          <a:xfrm>
            <a:off x="598650" y="0"/>
            <a:ext cx="7946711" cy="51434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41"/>
          <p:cNvSpPr txBox="1">
            <a:spLocks noGrp="1"/>
          </p:cNvSpPr>
          <p:nvPr>
            <p:ph type="body" idx="1"/>
          </p:nvPr>
        </p:nvSpPr>
        <p:spPr>
          <a:xfrm>
            <a:off x="1572600" y="4531475"/>
            <a:ext cx="5998800" cy="6051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sz="2400"/>
              <a:t>Persepolis by Marjane Satrapi</a:t>
            </a:r>
            <a:endParaRPr sz="2400"/>
          </a:p>
        </p:txBody>
      </p:sp>
      <p:pic>
        <p:nvPicPr>
          <p:cNvPr id="231" name="Google Shape;231;p41" title="Persepolis Book Trailer">
            <a:hlinkClick r:id="rId3"/>
          </p:cNvPr>
          <p:cNvPicPr preferRelativeResize="0"/>
          <p:nvPr/>
        </p:nvPicPr>
        <p:blipFill>
          <a:blip r:embed="rId4">
            <a:alphaModFix/>
          </a:blip>
          <a:stretch>
            <a:fillRect/>
          </a:stretch>
        </p:blipFill>
        <p:spPr>
          <a:xfrm>
            <a:off x="1806450" y="234650"/>
            <a:ext cx="5531100" cy="41483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490250" y="528900"/>
            <a:ext cx="6988800" cy="40857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6000"/>
              <a:t>Iowa Connections to Islam &amp; the Middle East</a:t>
            </a:r>
            <a:endParaRPr sz="6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2"/>
          <p:cNvSpPr txBox="1">
            <a:spLocks noGrp="1"/>
          </p:cNvSpPr>
          <p:nvPr>
            <p:ph type="body" idx="1"/>
          </p:nvPr>
        </p:nvSpPr>
        <p:spPr>
          <a:xfrm>
            <a:off x="472500" y="4531475"/>
            <a:ext cx="8289000" cy="60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800"/>
              <a:t>Stepping Stones: A Refugee Family’s Journey </a:t>
            </a:r>
            <a:endParaRPr sz="1800"/>
          </a:p>
          <a:p>
            <a:pPr marL="0" lvl="0" indent="0" algn="ctr" rtl="0">
              <a:spcBef>
                <a:spcPts val="0"/>
              </a:spcBef>
              <a:spcAft>
                <a:spcPts val="0"/>
              </a:spcAft>
              <a:buNone/>
            </a:pPr>
            <a:r>
              <a:rPr lang="en" sz="1800"/>
              <a:t>by Margriet Ruurs &amp; Nizar Ali Badr</a:t>
            </a:r>
            <a:endParaRPr sz="1800"/>
          </a:p>
        </p:txBody>
      </p:sp>
      <p:pic>
        <p:nvPicPr>
          <p:cNvPr id="237" name="Google Shape;237;p42" descr="Stepping Stones written by Margriet Ruurs and artwork by Nizar Ali Badr &#10;For more information, visit http://www.orcabook.com/Stepping-Stones-P1227.aspx" title="Stepping Stones Trailer">
            <a:hlinkClick r:id="rId3"/>
          </p:cNvPr>
          <p:cNvPicPr preferRelativeResize="0"/>
          <p:nvPr/>
        </p:nvPicPr>
        <p:blipFill>
          <a:blip r:embed="rId4">
            <a:alphaModFix/>
          </a:blip>
          <a:stretch>
            <a:fillRect/>
          </a:stretch>
        </p:blipFill>
        <p:spPr>
          <a:xfrm>
            <a:off x="1600200" y="76200"/>
            <a:ext cx="5838767" cy="43790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43"/>
          <p:cNvSpPr txBox="1">
            <a:spLocks noGrp="1"/>
          </p:cNvSpPr>
          <p:nvPr>
            <p:ph type="body" idx="1"/>
          </p:nvPr>
        </p:nvSpPr>
        <p:spPr>
          <a:xfrm>
            <a:off x="311700" y="4382975"/>
            <a:ext cx="5998800" cy="6051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3600"/>
              <a:t>Naomi Shihab Nye</a:t>
            </a:r>
            <a:endParaRPr sz="3600"/>
          </a:p>
        </p:txBody>
      </p:sp>
      <p:pic>
        <p:nvPicPr>
          <p:cNvPr id="243" name="Google Shape;243;p43"/>
          <p:cNvPicPr preferRelativeResize="0"/>
          <p:nvPr/>
        </p:nvPicPr>
        <p:blipFill>
          <a:blip r:embed="rId3">
            <a:alphaModFix/>
          </a:blip>
          <a:stretch>
            <a:fillRect/>
          </a:stretch>
        </p:blipFill>
        <p:spPr>
          <a:xfrm>
            <a:off x="152400" y="152400"/>
            <a:ext cx="8839198" cy="2095104"/>
          </a:xfrm>
          <a:prstGeom prst="rect">
            <a:avLst/>
          </a:prstGeom>
          <a:noFill/>
          <a:ln>
            <a:noFill/>
          </a:ln>
        </p:spPr>
      </p:pic>
      <p:pic>
        <p:nvPicPr>
          <p:cNvPr id="244" name="Google Shape;244;p43"/>
          <p:cNvPicPr preferRelativeResize="0"/>
          <p:nvPr/>
        </p:nvPicPr>
        <p:blipFill>
          <a:blip r:embed="rId4">
            <a:alphaModFix/>
          </a:blip>
          <a:stretch>
            <a:fillRect/>
          </a:stretch>
        </p:blipFill>
        <p:spPr>
          <a:xfrm>
            <a:off x="235500" y="2323699"/>
            <a:ext cx="8664198" cy="20254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4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sz="3600"/>
              <a:t>Naomi Shihab Nye</a:t>
            </a:r>
            <a:endParaRPr sz="3600"/>
          </a:p>
        </p:txBody>
      </p:sp>
      <p:pic>
        <p:nvPicPr>
          <p:cNvPr id="250" name="Google Shape;250;p44" descr="From The United States of Poetry episode &quot;The Land and the People.&quot; &#10; &#10;Copyright Washington Square Arts, 1995. &#10; &#10;&quot;A true Arab knows how to catch a fly in his hands,&quot; &#10;my father would say. And he'd prove it, &#10;cupping the buzzer instantly &#10;while the host with the swatter stared. &#10; &#10;In the spring our palms peeled like snakes. &#10;True Arabs believed watermelon could heal fifty ways. &#10;I changed these to fit the occasion. &#10; &#10;Years before, a girl knocked, &#10;wanted to see the Arab. &#10;I said we didn't have one. &#10;After that, my father told me who he was, &#10;&quot;Shihab&quot; &quot;shooting star&quot; &#10;a good name, borrowed from the sky. &#10;Once I said, &quot;When we die, we give it back?&quot; &#10;He said that's what a true Arab would say. &#10; &#10;Today the headlines clot in my blood. &#10;A little Palestinian dangles a truck on the front page. &#10;Homeless fig, this tragedy with a terrible root &#10;is too big for us. What flag can we wave? &#10;I wave the flag of stone and seed, &#10;table mat stitched in blue. &#10; &#10; &#10;I call my father, we talk around the news. &#10;It is too much for him, &#10;neither of his two languages can reach it. &#10;I drive into the country to find sheep, cows, &#10;to plead with the air: &#10;Who calls anyone civilized? &#10;Where can the crying heart graze? &#10;What does a true Arab do now?" title="&quot;Blood&quot; Naomi Shihab Nye">
            <a:hlinkClick r:id="rId3"/>
          </p:cNvPr>
          <p:cNvPicPr preferRelativeResize="0"/>
          <p:nvPr/>
        </p:nvPicPr>
        <p:blipFill>
          <a:blip r:embed="rId4">
            <a:alphaModFix/>
          </a:blip>
          <a:stretch>
            <a:fillRect/>
          </a:stretch>
        </p:blipFill>
        <p:spPr>
          <a:xfrm>
            <a:off x="4648200" y="462900"/>
            <a:ext cx="4391400" cy="3293550"/>
          </a:xfrm>
          <a:prstGeom prst="rect">
            <a:avLst/>
          </a:prstGeom>
          <a:noFill/>
          <a:ln>
            <a:noFill/>
          </a:ln>
        </p:spPr>
      </p:pic>
      <p:pic>
        <p:nvPicPr>
          <p:cNvPr id="251" name="Google Shape;251;p44" descr="Poet Naomi Shihab Nye reads her poem &quot;Gate A-4&quot; as part of &quot;Incredible Bridges: Poets Creating Community,&quot; a project developed by the Academy of American Poets in partnership with EDSITEment (http://edsitement.neh.gov/lesson-plan/gate-4-naomi-shihab-nye), the educational website of the National Endowment for the Humanities (NEH), during the NEH’s 50th anniversary year-long celebration." title="“Gate A-4” by Naomi Shihab Nye">
            <a:hlinkClick r:id="rId5"/>
          </p:cNvPr>
          <p:cNvPicPr preferRelativeResize="0"/>
          <p:nvPr/>
        </p:nvPicPr>
        <p:blipFill>
          <a:blip r:embed="rId6">
            <a:alphaModFix/>
          </a:blip>
          <a:stretch>
            <a:fillRect/>
          </a:stretch>
        </p:blipFill>
        <p:spPr>
          <a:xfrm>
            <a:off x="179400" y="462900"/>
            <a:ext cx="4391400" cy="32935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45"/>
          <p:cNvPicPr preferRelativeResize="0"/>
          <p:nvPr/>
        </p:nvPicPr>
        <p:blipFill>
          <a:blip r:embed="rId3">
            <a:alphaModFix/>
          </a:blip>
          <a:stretch>
            <a:fillRect/>
          </a:stretch>
        </p:blipFill>
        <p:spPr>
          <a:xfrm>
            <a:off x="805950" y="152400"/>
            <a:ext cx="3442000" cy="4862500"/>
          </a:xfrm>
          <a:prstGeom prst="rect">
            <a:avLst/>
          </a:prstGeom>
          <a:noFill/>
          <a:ln>
            <a:noFill/>
          </a:ln>
        </p:spPr>
      </p:pic>
      <p:pic>
        <p:nvPicPr>
          <p:cNvPr id="257" name="Google Shape;257;p45"/>
          <p:cNvPicPr preferRelativeResize="0"/>
          <p:nvPr/>
        </p:nvPicPr>
        <p:blipFill>
          <a:blip r:embed="rId4">
            <a:alphaModFix/>
          </a:blip>
          <a:stretch>
            <a:fillRect/>
          </a:stretch>
        </p:blipFill>
        <p:spPr>
          <a:xfrm>
            <a:off x="4969319" y="152400"/>
            <a:ext cx="3215682" cy="48625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46"/>
          <p:cNvPicPr preferRelativeResize="0"/>
          <p:nvPr/>
        </p:nvPicPr>
        <p:blipFill>
          <a:blip r:embed="rId3">
            <a:alphaModFix/>
          </a:blip>
          <a:stretch>
            <a:fillRect/>
          </a:stretch>
        </p:blipFill>
        <p:spPr>
          <a:xfrm>
            <a:off x="152400" y="152400"/>
            <a:ext cx="3205639" cy="4838700"/>
          </a:xfrm>
          <a:prstGeom prst="rect">
            <a:avLst/>
          </a:prstGeom>
          <a:noFill/>
          <a:ln>
            <a:noFill/>
          </a:ln>
        </p:spPr>
      </p:pic>
      <p:pic>
        <p:nvPicPr>
          <p:cNvPr id="263" name="Google Shape;263;p46"/>
          <p:cNvPicPr preferRelativeResize="0"/>
          <p:nvPr/>
        </p:nvPicPr>
        <p:blipFill>
          <a:blip r:embed="rId4">
            <a:alphaModFix/>
          </a:blip>
          <a:stretch>
            <a:fillRect/>
          </a:stretch>
        </p:blipFill>
        <p:spPr>
          <a:xfrm>
            <a:off x="3510439" y="381000"/>
            <a:ext cx="5429250" cy="2381250"/>
          </a:xfrm>
          <a:prstGeom prst="rect">
            <a:avLst/>
          </a:prstGeom>
          <a:noFill/>
          <a:ln>
            <a:noFill/>
          </a:ln>
        </p:spPr>
      </p:pic>
      <p:sp>
        <p:nvSpPr>
          <p:cNvPr id="264" name="Google Shape;264;p46"/>
          <p:cNvSpPr txBox="1"/>
          <p:nvPr/>
        </p:nvSpPr>
        <p:spPr>
          <a:xfrm>
            <a:off x="3745525" y="3008725"/>
            <a:ext cx="4194000" cy="2057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u="sng">
                <a:solidFill>
                  <a:schemeClr val="hlink"/>
                </a:solidFill>
                <a:latin typeface="Source Code Pro"/>
                <a:ea typeface="Source Code Pro"/>
                <a:cs typeface="Source Code Pro"/>
                <a:sym typeface="Source Code Pro"/>
                <a:hlinkClick r:id="rId5"/>
              </a:rPr>
              <a:t>Excerpts from the text</a:t>
            </a:r>
            <a:endParaRPr sz="1800">
              <a:latin typeface="Source Code Pro"/>
              <a:ea typeface="Source Code Pro"/>
              <a:cs typeface="Source Code Pro"/>
              <a:sym typeface="Source Code Pro"/>
            </a:endParaRPr>
          </a:p>
          <a:p>
            <a:pPr marL="0" lvl="0" indent="0">
              <a:spcBef>
                <a:spcPts val="0"/>
              </a:spcBef>
              <a:spcAft>
                <a:spcPts val="0"/>
              </a:spcAft>
              <a:buNone/>
            </a:pPr>
            <a:endParaRPr sz="1800">
              <a:latin typeface="Source Code Pro"/>
              <a:ea typeface="Source Code Pro"/>
              <a:cs typeface="Source Code Pro"/>
              <a:sym typeface="Source Code Pro"/>
            </a:endParaRPr>
          </a:p>
          <a:p>
            <a:pPr marL="0" lvl="0" indent="0">
              <a:spcBef>
                <a:spcPts val="0"/>
              </a:spcBef>
              <a:spcAft>
                <a:spcPts val="0"/>
              </a:spcAft>
              <a:buNone/>
            </a:pPr>
            <a:r>
              <a:rPr lang="en" sz="1800" u="sng">
                <a:solidFill>
                  <a:schemeClr val="hlink"/>
                </a:solidFill>
                <a:latin typeface="Source Code Pro"/>
                <a:ea typeface="Source Code Pro"/>
                <a:cs typeface="Source Code Pro"/>
                <a:sym typeface="Source Code Pro"/>
                <a:hlinkClick r:id="rId6"/>
              </a:rPr>
              <a:t>Lesson plans</a:t>
            </a:r>
            <a:endParaRPr sz="1800">
              <a:latin typeface="Source Code Pro"/>
              <a:ea typeface="Source Code Pro"/>
              <a:cs typeface="Source Code Pro"/>
              <a:sym typeface="Source Code Pro"/>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47"/>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More Book Lists</a:t>
            </a:r>
            <a:endParaRPr/>
          </a:p>
        </p:txBody>
      </p:sp>
      <p:sp>
        <p:nvSpPr>
          <p:cNvPr id="270" name="Google Shape;270;p47"/>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u="sng">
                <a:solidFill>
                  <a:schemeClr val="hlink"/>
                </a:solidFill>
                <a:hlinkClick r:id="rId3"/>
              </a:rPr>
              <a:t>Arabs &amp; Arab Americans</a:t>
            </a:r>
            <a:r>
              <a:rPr lang="en"/>
              <a:t> (Teaching for Change)</a:t>
            </a:r>
            <a:endParaRPr/>
          </a:p>
          <a:p>
            <a:pPr marL="457200" lvl="0" indent="-342900" rtl="0">
              <a:spcBef>
                <a:spcPts val="0"/>
              </a:spcBef>
              <a:spcAft>
                <a:spcPts val="0"/>
              </a:spcAft>
              <a:buSzPts val="1800"/>
              <a:buChar char="●"/>
            </a:pPr>
            <a:r>
              <a:rPr lang="en" u="sng">
                <a:solidFill>
                  <a:schemeClr val="hlink"/>
                </a:solidFill>
                <a:hlinkClick r:id="rId4"/>
              </a:rPr>
              <a:t>Muslims</a:t>
            </a:r>
            <a:r>
              <a:rPr lang="en"/>
              <a:t> (Teaching for Change)</a:t>
            </a:r>
            <a:endParaRPr/>
          </a:p>
          <a:p>
            <a:pPr marL="457200" lvl="0" indent="-342900" rtl="0">
              <a:spcBef>
                <a:spcPts val="0"/>
              </a:spcBef>
              <a:spcAft>
                <a:spcPts val="0"/>
              </a:spcAft>
              <a:buSzPts val="1800"/>
              <a:buChar char="●"/>
            </a:pPr>
            <a:r>
              <a:rPr lang="en" u="sng">
                <a:solidFill>
                  <a:schemeClr val="hlink"/>
                </a:solidFill>
                <a:hlinkClick r:id="rId5"/>
              </a:rPr>
              <a:t>26 Books for Kids about the Arab World</a:t>
            </a:r>
            <a:r>
              <a:rPr lang="en"/>
              <a:t> (Pragmatic Mom)</a:t>
            </a:r>
            <a:endParaRPr/>
          </a:p>
          <a:p>
            <a:pPr marL="457200" lvl="0" indent="-342900" rtl="0">
              <a:spcBef>
                <a:spcPts val="0"/>
              </a:spcBef>
              <a:spcAft>
                <a:spcPts val="0"/>
              </a:spcAft>
              <a:buSzPts val="1800"/>
              <a:buChar char="●"/>
            </a:pPr>
            <a:r>
              <a:rPr lang="en" u="sng">
                <a:solidFill>
                  <a:schemeClr val="hlink"/>
                </a:solidFill>
                <a:hlinkClick r:id="rId6"/>
              </a:rPr>
              <a:t>Arab American Book Award Winners</a:t>
            </a:r>
            <a:r>
              <a:rPr lang="en"/>
              <a:t> (Arab American National Museum)</a:t>
            </a:r>
            <a:endParaRPr/>
          </a:p>
          <a:p>
            <a:pPr marL="457200" lvl="0" indent="-342900" rtl="0">
              <a:spcBef>
                <a:spcPts val="0"/>
              </a:spcBef>
              <a:spcAft>
                <a:spcPts val="0"/>
              </a:spcAft>
              <a:buSzPts val="1800"/>
              <a:buChar char="●"/>
            </a:pPr>
            <a:r>
              <a:rPr lang="en" u="sng">
                <a:solidFill>
                  <a:schemeClr val="hlink"/>
                </a:solidFill>
                <a:hlinkClick r:id="rId7"/>
              </a:rPr>
              <a:t>Books about Muslims or Middle Eastern Characters</a:t>
            </a:r>
            <a:r>
              <a:rPr lang="en"/>
              <a:t> (Lee &amp; Low Publishers)</a:t>
            </a:r>
            <a:endParaRPr/>
          </a:p>
          <a:p>
            <a:pPr marL="0" lvl="0" indent="0">
              <a:spcBef>
                <a:spcPts val="1600"/>
              </a:spcBef>
              <a:spcAft>
                <a:spcPts val="1600"/>
              </a:spcAft>
              <a:buNone/>
            </a:pPr>
            <a:r>
              <a:rPr lang="en" u="sng">
                <a:solidFill>
                  <a:schemeClr val="hlink"/>
                </a:solidFill>
                <a:hlinkClick r:id="rId8"/>
              </a:rPr>
              <a:t>NPR interview with Elizabeth Laird about the controversy behind </a:t>
            </a:r>
            <a:r>
              <a:rPr lang="en" i="1" u="sng">
                <a:solidFill>
                  <a:schemeClr val="hlink"/>
                </a:solidFill>
                <a:hlinkClick r:id="rId8"/>
              </a:rPr>
              <a:t>A Little Piece of Ground</a:t>
            </a:r>
            <a:endParaRPr i="1"/>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8"/>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Muslim Publishers</a:t>
            </a:r>
            <a:endParaRPr/>
          </a:p>
        </p:txBody>
      </p:sp>
      <p:pic>
        <p:nvPicPr>
          <p:cNvPr id="276" name="Google Shape;276;p48"/>
          <p:cNvPicPr preferRelativeResize="0"/>
          <p:nvPr/>
        </p:nvPicPr>
        <p:blipFill>
          <a:blip r:embed="rId3">
            <a:alphaModFix/>
          </a:blip>
          <a:stretch>
            <a:fillRect/>
          </a:stretch>
        </p:blipFill>
        <p:spPr>
          <a:xfrm>
            <a:off x="4084775" y="2247800"/>
            <a:ext cx="4493400" cy="2432525"/>
          </a:xfrm>
          <a:prstGeom prst="rect">
            <a:avLst/>
          </a:prstGeom>
          <a:noFill/>
          <a:ln>
            <a:noFill/>
          </a:ln>
        </p:spPr>
      </p:pic>
      <p:pic>
        <p:nvPicPr>
          <p:cNvPr id="277" name="Google Shape;277;p48"/>
          <p:cNvPicPr preferRelativeResize="0"/>
          <p:nvPr/>
        </p:nvPicPr>
        <p:blipFill>
          <a:blip r:embed="rId4">
            <a:alphaModFix/>
          </a:blip>
          <a:stretch>
            <a:fillRect/>
          </a:stretch>
        </p:blipFill>
        <p:spPr>
          <a:xfrm>
            <a:off x="3300200" y="438325"/>
            <a:ext cx="5338950" cy="1401475"/>
          </a:xfrm>
          <a:prstGeom prst="rect">
            <a:avLst/>
          </a:prstGeom>
          <a:noFill/>
          <a:ln>
            <a:noFill/>
          </a:ln>
        </p:spPr>
      </p:pic>
      <p:pic>
        <p:nvPicPr>
          <p:cNvPr id="278" name="Google Shape;278;p48"/>
          <p:cNvPicPr preferRelativeResize="0"/>
          <p:nvPr/>
        </p:nvPicPr>
        <p:blipFill>
          <a:blip r:embed="rId5">
            <a:alphaModFix/>
          </a:blip>
          <a:stretch>
            <a:fillRect/>
          </a:stretch>
        </p:blipFill>
        <p:spPr>
          <a:xfrm>
            <a:off x="152400" y="1258400"/>
            <a:ext cx="3732700" cy="37327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49"/>
          <p:cNvSpPr txBox="1">
            <a:spLocks noGrp="1"/>
          </p:cNvSpPr>
          <p:nvPr>
            <p:ph type="title"/>
          </p:nvPr>
        </p:nvSpPr>
        <p:spPr>
          <a:xfrm>
            <a:off x="490250" y="528900"/>
            <a:ext cx="8095800" cy="4085700"/>
          </a:xfrm>
          <a:prstGeom prst="rect">
            <a:avLst/>
          </a:prstGeom>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en" sz="4800" b="1">
                <a:solidFill>
                  <a:srgbClr val="FFFFFF"/>
                </a:solidFill>
              </a:rPr>
              <a:t>https://tinyurl.com/MEkidYAlit</a:t>
            </a:r>
            <a:endParaRPr sz="4800" b="1">
              <a:solidFill>
                <a:srgbClr val="FFFFFF"/>
              </a:solidFill>
            </a:endParaRPr>
          </a:p>
          <a:p>
            <a:pPr marL="0" lvl="0" indent="6070600" rtl="0">
              <a:lnSpc>
                <a:spcPct val="115000"/>
              </a:lnSpc>
              <a:spcBef>
                <a:spcPts val="0"/>
              </a:spcBef>
              <a:spcAft>
                <a:spcPts val="0"/>
              </a:spcAft>
              <a:buNone/>
            </a:pPr>
            <a:endParaRPr sz="950" b="1">
              <a:solidFill>
                <a:srgbClr val="000000"/>
              </a:solidFill>
              <a:highlight>
                <a:srgbClr val="FFFFFF"/>
              </a:highlight>
              <a:latin typeface="Verdana"/>
              <a:ea typeface="Verdana"/>
              <a:cs typeface="Verdana"/>
              <a:sym typeface="Verdana"/>
            </a:endParaRPr>
          </a:p>
          <a:p>
            <a:pPr marL="0" lvl="0" indent="0">
              <a:spcBef>
                <a:spcPts val="0"/>
              </a:spcBef>
              <a:spcAft>
                <a:spcPts val="0"/>
              </a:spcAft>
              <a:buNone/>
            </a:pPr>
            <a:r>
              <a:rPr lang="en"/>
              <a:t>nrdz@iastate.edu</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Iowa Muslims</a:t>
            </a:r>
            <a:endParaRPr/>
          </a:p>
        </p:txBody>
      </p:sp>
      <p:sp>
        <p:nvSpPr>
          <p:cNvPr id="80" name="Google Shape;80;p16"/>
          <p:cNvSpPr txBox="1">
            <a:spLocks noGrp="1"/>
          </p:cNvSpPr>
          <p:nvPr>
            <p:ph type="body" idx="1"/>
          </p:nvPr>
        </p:nvSpPr>
        <p:spPr>
          <a:xfrm>
            <a:off x="311700" y="1392625"/>
            <a:ext cx="8520600" cy="30999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From </a:t>
            </a:r>
            <a:r>
              <a:rPr lang="en" u="sng">
                <a:solidFill>
                  <a:schemeClr val="hlink"/>
                </a:solidFill>
                <a:hlinkClick r:id="rId3"/>
              </a:rPr>
              <a:t>the Des Moines Register, 2016</a:t>
            </a:r>
            <a:r>
              <a:rPr lang="en"/>
              <a:t>:</a:t>
            </a:r>
            <a:endParaRPr/>
          </a:p>
          <a:p>
            <a:pPr marL="571500" lvl="0" indent="0" rtl="0">
              <a:lnSpc>
                <a:spcPct val="157142"/>
              </a:lnSpc>
              <a:spcBef>
                <a:spcPts val="1600"/>
              </a:spcBef>
              <a:spcAft>
                <a:spcPts val="0"/>
              </a:spcAft>
              <a:buNone/>
            </a:pPr>
            <a:r>
              <a:rPr lang="en" sz="1050">
                <a:solidFill>
                  <a:srgbClr val="333333"/>
                </a:solidFill>
                <a:latin typeface="Arial"/>
                <a:ea typeface="Arial"/>
                <a:cs typeface="Arial"/>
                <a:sym typeface="Arial"/>
              </a:rPr>
              <a:t>Estimates of the number of Muslims in Iowa range widely. The Council on American-Islamic Relations says there are </a:t>
            </a:r>
            <a:r>
              <a:rPr lang="en" sz="1050" b="1">
                <a:solidFill>
                  <a:srgbClr val="333333"/>
                </a:solidFill>
                <a:latin typeface="Arial"/>
                <a:ea typeface="Arial"/>
                <a:cs typeface="Arial"/>
                <a:sym typeface="Arial"/>
              </a:rPr>
              <a:t>22 mosques in Iowa and roughly 50,000 Muslims</a:t>
            </a:r>
            <a:r>
              <a:rPr lang="en" sz="1050">
                <a:solidFill>
                  <a:srgbClr val="333333"/>
                </a:solidFill>
                <a:latin typeface="Arial"/>
                <a:ea typeface="Arial"/>
                <a:cs typeface="Arial"/>
                <a:sym typeface="Arial"/>
              </a:rPr>
              <a:t>. Officials at Cedar Rapids' Mother Mosque of North America say the number pushes 70,000, while a 2010 census by the Association of Religious Data Archives puts the figure at 1 percent of Iowa's 3.1 million population, or closer to 30,000.</a:t>
            </a:r>
            <a:endParaRPr sz="1050">
              <a:solidFill>
                <a:srgbClr val="333333"/>
              </a:solidFill>
              <a:latin typeface="Arial"/>
              <a:ea typeface="Arial"/>
              <a:cs typeface="Arial"/>
              <a:sym typeface="Arial"/>
            </a:endParaRPr>
          </a:p>
          <a:p>
            <a:pPr marL="571500" lvl="0" indent="0" rtl="0">
              <a:lnSpc>
                <a:spcPct val="157142"/>
              </a:lnSpc>
              <a:spcBef>
                <a:spcPts val="1100"/>
              </a:spcBef>
              <a:spcAft>
                <a:spcPts val="0"/>
              </a:spcAft>
              <a:buNone/>
            </a:pPr>
            <a:r>
              <a:rPr lang="en" sz="1050" b="1">
                <a:solidFill>
                  <a:srgbClr val="333333"/>
                </a:solidFill>
                <a:latin typeface="Arial"/>
                <a:ea typeface="Arial"/>
                <a:cs typeface="Arial"/>
                <a:sym typeface="Arial"/>
              </a:rPr>
              <a:t>The association's estimates show a 38 percent increase in the number of Muslims in Iowa from 2000 to 2010.</a:t>
            </a:r>
            <a:endParaRPr sz="1050" b="1">
              <a:solidFill>
                <a:srgbClr val="333333"/>
              </a:solidFill>
              <a:latin typeface="Arial"/>
              <a:ea typeface="Arial"/>
              <a:cs typeface="Arial"/>
              <a:sym typeface="Arial"/>
            </a:endParaRPr>
          </a:p>
          <a:p>
            <a:pPr marL="571500" lvl="0" indent="0" rtl="0">
              <a:lnSpc>
                <a:spcPct val="157142"/>
              </a:lnSpc>
              <a:spcBef>
                <a:spcPts val="1100"/>
              </a:spcBef>
              <a:spcAft>
                <a:spcPts val="0"/>
              </a:spcAft>
              <a:buNone/>
            </a:pPr>
            <a:r>
              <a:rPr lang="en" sz="1050">
                <a:solidFill>
                  <a:srgbClr val="333333"/>
                </a:solidFill>
                <a:latin typeface="Arial"/>
                <a:ea typeface="Arial"/>
                <a:cs typeface="Arial"/>
                <a:sym typeface="Arial"/>
              </a:rPr>
              <a:t>The highest concentrations are in </a:t>
            </a:r>
            <a:r>
              <a:rPr lang="en" sz="1050" b="1">
                <a:solidFill>
                  <a:srgbClr val="333333"/>
                </a:solidFill>
                <a:latin typeface="Arial"/>
                <a:ea typeface="Arial"/>
                <a:cs typeface="Arial"/>
                <a:sym typeface="Arial"/>
              </a:rPr>
              <a:t>Linn and Polk counties</a:t>
            </a:r>
            <a:r>
              <a:rPr lang="en" sz="1050">
                <a:solidFill>
                  <a:srgbClr val="333333"/>
                </a:solidFill>
                <a:latin typeface="Arial"/>
                <a:ea typeface="Arial"/>
                <a:cs typeface="Arial"/>
                <a:sym typeface="Arial"/>
              </a:rPr>
              <a:t>, where Muslims say their numbers continue to grow. In the past two years, mosques have opened in Waukee and on the south side of Des Moines, and another is scheduled to move into bigger quarters in the suburbs.</a:t>
            </a:r>
            <a:endParaRPr sz="1050">
              <a:solidFill>
                <a:srgbClr val="333333"/>
              </a:solidFill>
              <a:latin typeface="Arial"/>
              <a:ea typeface="Arial"/>
              <a:cs typeface="Arial"/>
              <a:sym typeface="Arial"/>
            </a:endParaRPr>
          </a:p>
          <a:p>
            <a:pPr marL="571500" lvl="0" indent="0" rtl="0">
              <a:lnSpc>
                <a:spcPct val="157142"/>
              </a:lnSpc>
              <a:spcBef>
                <a:spcPts val="1100"/>
              </a:spcBef>
              <a:spcAft>
                <a:spcPts val="0"/>
              </a:spcAft>
              <a:buNone/>
            </a:pPr>
            <a:r>
              <a:rPr lang="en" sz="1050">
                <a:solidFill>
                  <a:srgbClr val="333333"/>
                </a:solidFill>
                <a:latin typeface="Arial"/>
                <a:ea typeface="Arial"/>
                <a:cs typeface="Arial"/>
                <a:sym typeface="Arial"/>
              </a:rPr>
              <a:t>The growth is driven by increases in the immigrant population, especially when Bosnians came to Des Moines in the late 1990s, said Ako Abdul-Samad, perhaps Des Moines’ most visible Muslim as a state legislator and community leader.</a:t>
            </a:r>
            <a:endParaRPr/>
          </a:p>
          <a:p>
            <a:pPr marL="0" lvl="0" indent="0">
              <a:spcBef>
                <a:spcPts val="1100"/>
              </a:spcBef>
              <a:spcAft>
                <a:spcPts val="160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430800" y="1813500"/>
            <a:ext cx="8282400" cy="15165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POP QUIZ!</a:t>
            </a:r>
            <a:endParaRPr/>
          </a:p>
          <a:p>
            <a:pPr marL="0" lvl="0" indent="0">
              <a:spcBef>
                <a:spcPts val="0"/>
              </a:spcBef>
              <a:spcAft>
                <a:spcPts val="0"/>
              </a:spcAft>
              <a:buNone/>
            </a:pPr>
            <a:r>
              <a:rPr lang="en"/>
              <a:t>Iowa is home to a major place in </a:t>
            </a:r>
            <a:endParaRPr/>
          </a:p>
          <a:p>
            <a:pPr marL="0" lvl="0" indent="0">
              <a:spcBef>
                <a:spcPts val="0"/>
              </a:spcBef>
              <a:spcAft>
                <a:spcPts val="0"/>
              </a:spcAft>
              <a:buNone/>
            </a:pPr>
            <a:r>
              <a:rPr lang="en"/>
              <a:t>Muslim American history.</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8"/>
          <p:cNvPicPr preferRelativeResize="0"/>
          <p:nvPr/>
        </p:nvPicPr>
        <p:blipFill>
          <a:blip r:embed="rId3">
            <a:alphaModFix/>
          </a:blip>
          <a:stretch>
            <a:fillRect/>
          </a:stretch>
        </p:blipFill>
        <p:spPr>
          <a:xfrm>
            <a:off x="1624200" y="359600"/>
            <a:ext cx="5895600" cy="4424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a:t>The Mother Mosque of America</a:t>
            </a:r>
            <a:endParaRPr/>
          </a:p>
        </p:txBody>
      </p:sp>
      <p:sp>
        <p:nvSpPr>
          <p:cNvPr id="96" name="Google Shape;96;p19"/>
          <p:cNvSpPr txBox="1">
            <a:spLocks noGrp="1"/>
          </p:cNvSpPr>
          <p:nvPr>
            <p:ph type="body" idx="1"/>
          </p:nvPr>
        </p:nvSpPr>
        <p:spPr>
          <a:xfrm>
            <a:off x="108000" y="1316425"/>
            <a:ext cx="5683500" cy="3099900"/>
          </a:xfrm>
          <a:prstGeom prst="rect">
            <a:avLst/>
          </a:prstGeom>
        </p:spPr>
        <p:txBody>
          <a:bodyPr spcFirstLastPara="1" wrap="square" lIns="91425" tIns="91425" rIns="91425" bIns="91425" anchor="t" anchorCtr="0">
            <a:noAutofit/>
          </a:bodyPr>
          <a:lstStyle/>
          <a:p>
            <a:pPr marL="457200" lvl="0" indent="-304800" rtl="0">
              <a:spcBef>
                <a:spcPts val="0"/>
              </a:spcBef>
              <a:spcAft>
                <a:spcPts val="0"/>
              </a:spcAft>
              <a:buClr>
                <a:srgbClr val="555555"/>
              </a:buClr>
              <a:buSzPts val="1200"/>
              <a:buFont typeface="Arial"/>
              <a:buChar char="●"/>
            </a:pPr>
            <a:r>
              <a:rPr lang="en" sz="1200">
                <a:solidFill>
                  <a:srgbClr val="555555"/>
                </a:solidFill>
                <a:highlight>
                  <a:srgbClr val="FFFFFF"/>
                </a:highlight>
                <a:latin typeface="Arial"/>
                <a:ea typeface="Arial"/>
                <a:cs typeface="Arial"/>
                <a:sym typeface="Arial"/>
              </a:rPr>
              <a:t>Immigrants from the countries now known as Syria, Lebanon, Jordan, and Palestine (then classified as “Turks”) came to the United States in the 1870s in increasing flows until 1924; about 10% of these Arab immigrants settled in clusters across the Midwest.</a:t>
            </a:r>
            <a:endParaRPr sz="1200">
              <a:solidFill>
                <a:srgbClr val="555555"/>
              </a:solidFill>
              <a:highlight>
                <a:srgbClr val="FFFFFF"/>
              </a:highlight>
              <a:latin typeface="Arial"/>
              <a:ea typeface="Arial"/>
              <a:cs typeface="Arial"/>
              <a:sym typeface="Arial"/>
            </a:endParaRPr>
          </a:p>
          <a:p>
            <a:pPr marL="457200" lvl="0" indent="-304800" rtl="0">
              <a:spcBef>
                <a:spcPts val="0"/>
              </a:spcBef>
              <a:spcAft>
                <a:spcPts val="0"/>
              </a:spcAft>
              <a:buClr>
                <a:srgbClr val="555555"/>
              </a:buClr>
              <a:buSzPts val="1200"/>
              <a:buFont typeface="Arial"/>
              <a:buChar char="●"/>
            </a:pPr>
            <a:r>
              <a:rPr lang="en" sz="1200">
                <a:solidFill>
                  <a:srgbClr val="555555"/>
                </a:solidFill>
                <a:highlight>
                  <a:srgbClr val="FFFFFF"/>
                </a:highlight>
                <a:latin typeface="Arial"/>
                <a:ea typeface="Arial"/>
                <a:cs typeface="Arial"/>
                <a:sym typeface="Arial"/>
              </a:rPr>
              <a:t>In 1914, there were 45 Arab Muslims in Cedar Rapids; by the 1920s, the community grew and a group called “The Rose of Fraternity Lodge” rented a building to use as a house of worship. Plans were made to build a mosque at the beginning of the Great Depression, with most of the construction done by community members. The building opened its doors on February 15, 1934 and served as both a mosque and social center.</a:t>
            </a:r>
            <a:endParaRPr sz="1200">
              <a:solidFill>
                <a:srgbClr val="555555"/>
              </a:solidFill>
              <a:highlight>
                <a:srgbClr val="FFFFFF"/>
              </a:highlight>
              <a:latin typeface="Arial"/>
              <a:ea typeface="Arial"/>
              <a:cs typeface="Arial"/>
              <a:sym typeface="Arial"/>
            </a:endParaRPr>
          </a:p>
          <a:p>
            <a:pPr marL="457200" lvl="0" indent="-304800" rtl="0">
              <a:spcBef>
                <a:spcPts val="0"/>
              </a:spcBef>
              <a:spcAft>
                <a:spcPts val="0"/>
              </a:spcAft>
              <a:buClr>
                <a:srgbClr val="555555"/>
              </a:buClr>
              <a:buSzPts val="1200"/>
              <a:buFont typeface="Arial"/>
              <a:buChar char="●"/>
            </a:pPr>
            <a:r>
              <a:rPr lang="en" sz="1200">
                <a:solidFill>
                  <a:srgbClr val="555555"/>
                </a:solidFill>
                <a:highlight>
                  <a:srgbClr val="FFFFFF"/>
                </a:highlight>
                <a:latin typeface="Arial"/>
                <a:ea typeface="Arial"/>
                <a:cs typeface="Arial"/>
                <a:sym typeface="Arial"/>
              </a:rPr>
              <a:t>First building designed and constructed as a house of worship for Muslims in America (Al-Sadiq Mosque in Chicago was converted in 1922). </a:t>
            </a:r>
            <a:endParaRPr sz="1200">
              <a:solidFill>
                <a:srgbClr val="555555"/>
              </a:solidFill>
              <a:highlight>
                <a:srgbClr val="FFFFFF"/>
              </a:highlight>
              <a:latin typeface="Arial"/>
              <a:ea typeface="Arial"/>
              <a:cs typeface="Arial"/>
              <a:sym typeface="Arial"/>
            </a:endParaRPr>
          </a:p>
          <a:p>
            <a:pPr marL="457200" lvl="0" indent="-304800" rtl="0">
              <a:spcBef>
                <a:spcPts val="0"/>
              </a:spcBef>
              <a:spcAft>
                <a:spcPts val="0"/>
              </a:spcAft>
              <a:buClr>
                <a:srgbClr val="555555"/>
              </a:buClr>
              <a:buSzPts val="1200"/>
              <a:buFont typeface="Arial"/>
              <a:buChar char="●"/>
            </a:pPr>
            <a:r>
              <a:rPr lang="en" sz="1200">
                <a:solidFill>
                  <a:srgbClr val="555555"/>
                </a:solidFill>
                <a:highlight>
                  <a:srgbClr val="FFFFFF"/>
                </a:highlight>
                <a:latin typeface="Arial"/>
                <a:ea typeface="Arial"/>
                <a:cs typeface="Arial"/>
                <a:sym typeface="Arial"/>
              </a:rPr>
              <a:t>The Islamic Council of Iowa purchased the building in the 1990s and renovated it. It now serves as a mosque and information center and is the oldest surviving place of worship for Muslims in the United States. </a:t>
            </a:r>
            <a:endParaRPr sz="1200">
              <a:solidFill>
                <a:srgbClr val="555555"/>
              </a:solidFill>
              <a:highlight>
                <a:srgbClr val="FFFFFF"/>
              </a:highlight>
              <a:latin typeface="Arial"/>
              <a:ea typeface="Arial"/>
              <a:cs typeface="Arial"/>
              <a:sym typeface="Arial"/>
            </a:endParaRPr>
          </a:p>
          <a:p>
            <a:pPr marL="457200" lvl="0" indent="-304800">
              <a:spcBef>
                <a:spcPts val="0"/>
              </a:spcBef>
              <a:spcAft>
                <a:spcPts val="0"/>
              </a:spcAft>
              <a:buClr>
                <a:srgbClr val="555555"/>
              </a:buClr>
              <a:buSzPts val="1200"/>
              <a:buFont typeface="Arial"/>
              <a:buChar char="●"/>
            </a:pPr>
            <a:r>
              <a:rPr lang="en" sz="1200">
                <a:solidFill>
                  <a:srgbClr val="555555"/>
                </a:solidFill>
                <a:highlight>
                  <a:srgbClr val="FFFFFF"/>
                </a:highlight>
                <a:latin typeface="Arial"/>
                <a:ea typeface="Arial"/>
                <a:cs typeface="Arial"/>
                <a:sym typeface="Arial"/>
              </a:rPr>
              <a:t>Mother Mosque was added to the National Register of Historic Places in 1996</a:t>
            </a:r>
            <a:endParaRPr sz="1200"/>
          </a:p>
        </p:txBody>
      </p:sp>
      <p:pic>
        <p:nvPicPr>
          <p:cNvPr id="97" name="Google Shape;97;p19"/>
          <p:cNvPicPr preferRelativeResize="0"/>
          <p:nvPr/>
        </p:nvPicPr>
        <p:blipFill rotWithShape="1">
          <a:blip r:embed="rId3">
            <a:alphaModFix/>
          </a:blip>
          <a:srcRect l="8468" r="22963"/>
          <a:stretch/>
        </p:blipFill>
        <p:spPr>
          <a:xfrm>
            <a:off x="5850175" y="779550"/>
            <a:ext cx="3163326" cy="34567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20"/>
          <p:cNvSpPr txBox="1">
            <a:spLocks noGrp="1"/>
          </p:cNvSpPr>
          <p:nvPr>
            <p:ph type="title"/>
          </p:nvPr>
        </p:nvSpPr>
        <p:spPr>
          <a:xfrm>
            <a:off x="495900" y="4442750"/>
            <a:ext cx="8152200" cy="400500"/>
          </a:xfrm>
          <a:prstGeom prst="rect">
            <a:avLst/>
          </a:prstGeom>
        </p:spPr>
        <p:txBody>
          <a:bodyPr spcFirstLastPara="1" wrap="square" lIns="91425" tIns="91425" rIns="91425" bIns="91425" anchor="ctr" anchorCtr="0">
            <a:noAutofit/>
          </a:bodyPr>
          <a:lstStyle/>
          <a:p>
            <a:pPr marL="0" lvl="0" indent="0" algn="ctr">
              <a:spcBef>
                <a:spcPts val="0"/>
              </a:spcBef>
              <a:spcAft>
                <a:spcPts val="0"/>
              </a:spcAft>
              <a:buNone/>
            </a:pPr>
            <a:r>
              <a:rPr lang="en" sz="2400"/>
              <a:t>First Muslim Cemetery in the United States, Cedar Rapids, 1948</a:t>
            </a:r>
            <a:endParaRPr sz="2400"/>
          </a:p>
        </p:txBody>
      </p:sp>
      <p:pic>
        <p:nvPicPr>
          <p:cNvPr id="103" name="Google Shape;103;p20"/>
          <p:cNvPicPr preferRelativeResize="0"/>
          <p:nvPr/>
        </p:nvPicPr>
        <p:blipFill>
          <a:blip r:embed="rId3">
            <a:alphaModFix/>
          </a:blip>
          <a:stretch>
            <a:fillRect/>
          </a:stretch>
        </p:blipFill>
        <p:spPr>
          <a:xfrm>
            <a:off x="1444525" y="381000"/>
            <a:ext cx="6254959" cy="39093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21" descr="Tiffany Lundberg added a new video: Tahera's Journey: Making history and breaking barriers.&#10;So honored to tell the story of my co-worker and friend Tahera Rahman. Tahera made history in the Quad Cities this week, becoming the first full-time reporter who is a Muslim woman to wear a hijab on mainstream TV news in the United States. Congratulations Tahera Rahman!!!" title="Tahera's Journey: Making history and breaking barriers.">
            <a:hlinkClick r:id="rId3"/>
          </p:cNvPr>
          <p:cNvPicPr preferRelativeResize="0"/>
          <p:nvPr/>
        </p:nvPicPr>
        <p:blipFill>
          <a:blip r:embed="rId4">
            <a:alphaModFix/>
          </a:blip>
          <a:stretch>
            <a:fillRect/>
          </a:stretch>
        </p:blipFill>
        <p:spPr>
          <a:xfrm>
            <a:off x="1694775" y="149975"/>
            <a:ext cx="5754450" cy="4315825"/>
          </a:xfrm>
          <a:prstGeom prst="rect">
            <a:avLst/>
          </a:prstGeom>
          <a:noFill/>
          <a:ln>
            <a:noFill/>
          </a:ln>
        </p:spPr>
      </p:pic>
      <p:sp>
        <p:nvSpPr>
          <p:cNvPr id="109" name="Google Shape;109;p21"/>
          <p:cNvSpPr txBox="1"/>
          <p:nvPr/>
        </p:nvSpPr>
        <p:spPr>
          <a:xfrm>
            <a:off x="1998000" y="4465800"/>
            <a:ext cx="5143500" cy="621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000">
                <a:solidFill>
                  <a:srgbClr val="FFFFFF"/>
                </a:solidFill>
                <a:latin typeface="Oswald"/>
                <a:ea typeface="Oswald"/>
                <a:cs typeface="Oswald"/>
                <a:sym typeface="Oswald"/>
              </a:rPr>
              <a:t>Tahera Rahman, WHBF Quad Cities</a:t>
            </a:r>
            <a:endParaRPr sz="3000">
              <a:solidFill>
                <a:srgbClr val="FFFFFF"/>
              </a:solidFill>
              <a:latin typeface="Oswald"/>
              <a:ea typeface="Oswald"/>
              <a:cs typeface="Oswald"/>
              <a:sym typeface="Oswald"/>
            </a:endParaRPr>
          </a:p>
        </p:txBody>
      </p:sp>
    </p:spTree>
  </p:cSld>
  <p:clrMapOvr>
    <a:masterClrMapping/>
  </p:clrMapOvr>
</p:sld>
</file>

<file path=ppt/theme/theme1.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1200</Words>
  <Application>Microsoft Macintosh PowerPoint</Application>
  <PresentationFormat>On-screen Show (16:9)</PresentationFormat>
  <Paragraphs>102</Paragraphs>
  <Slides>37</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Oswald</vt:lpstr>
      <vt:lpstr>Source Code Pro</vt:lpstr>
      <vt:lpstr>Arial</vt:lpstr>
      <vt:lpstr>Verdana</vt:lpstr>
      <vt:lpstr>Modern Writer</vt:lpstr>
      <vt:lpstr>Children’s &amp; Young Adult Literature about Islam  and the Middle East</vt:lpstr>
      <vt:lpstr>Lunch &amp; Learn</vt:lpstr>
      <vt:lpstr>Iowa Connections to Islam &amp; the Middle East</vt:lpstr>
      <vt:lpstr>Iowa Muslims</vt:lpstr>
      <vt:lpstr>POP QUIZ! Iowa is home to a major place in  Muslim American history.</vt:lpstr>
      <vt:lpstr>PowerPoint Presentation</vt:lpstr>
      <vt:lpstr>The Mother Mosque of America</vt:lpstr>
      <vt:lpstr>First Muslim Cemetery in the United States, Cedar Rapids, 1948</vt:lpstr>
      <vt:lpstr>PowerPoint Presentation</vt:lpstr>
      <vt:lpstr>PowerPoint Presentation</vt:lpstr>
      <vt:lpstr>Elkader, Iowa</vt:lpstr>
      <vt:lpstr>Mazahir Saleh, Iowa City Council</vt:lpstr>
      <vt:lpstr>PowerPoint Presentation</vt:lpstr>
      <vt:lpstr>Single Stories about Islamophobia  and the Middle East</vt:lpstr>
      <vt:lpstr>The Danger of  a Single Story</vt:lpstr>
      <vt:lpstr> The single story creates stereotypes, and the problem with stereotypes is not that they are untrue, but that they are incomplete. They make one story become the only story.</vt:lpstr>
      <vt:lpstr>The Danger of a Single Story</vt:lpstr>
      <vt:lpstr>PowerPoint Presentation</vt:lpstr>
      <vt:lpstr>PowerPoint Presentation</vt:lpstr>
      <vt:lpstr>Books as Windows &amp; Mirrors</vt:lpstr>
      <vt:lpstr>PowerPoint Presentation</vt:lpstr>
      <vt:lpstr>PowerPoint Presentation</vt:lpstr>
      <vt:lpstr>Guiding Questions for Text Selection</vt:lpstr>
      <vt:lpstr>Guiding Questions for Student Engagement</vt:lpstr>
      <vt:lpstr>Now the BOOKS!</vt:lpstr>
      <vt:lpstr>Intersectionality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More Book Lists</vt:lpstr>
      <vt:lpstr>Muslim Publishers</vt:lpstr>
      <vt:lpstr>https://tinyurl.com/MEkidYAlit  nrdz@iastate.edu</vt:lpstr>
    </vt:vector>
  </TitlesOfParts>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Children’s &amp; Young Adult Literature about Islam  and the Middle East</dc:title>
  <cp:lastModifiedBy>Microsoft Office User</cp:lastModifiedBy>
  <cp:revision>1</cp:revision>
  <dcterms:modified xsi:type="dcterms:W3CDTF">2018-08-14T20:32:42Z</dcterms:modified>
</cp:coreProperties>
</file>