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64" r:id="rId5"/>
    <p:sldId id="275" r:id="rId6"/>
    <p:sldId id="259" r:id="rId7"/>
    <p:sldId id="261" r:id="rId8"/>
    <p:sldId id="262" r:id="rId9"/>
    <p:sldId id="263" r:id="rId10"/>
    <p:sldId id="269" r:id="rId11"/>
    <p:sldId id="265" r:id="rId12"/>
    <p:sldId id="272" r:id="rId13"/>
    <p:sldId id="266" r:id="rId14"/>
    <p:sldId id="267" r:id="rId15"/>
    <p:sldId id="268" r:id="rId16"/>
    <p:sldId id="271" r:id="rId17"/>
    <p:sldId id="274" r:id="rId18"/>
    <p:sldId id="270" r:id="rId19"/>
    <p:sldId id="273" r:id="rId20"/>
    <p:sldId id="26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66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775444-148D-465D-9224-3F4B6CF85DB7}" type="datetimeFigureOut">
              <a:rPr lang="en-US" smtClean="0"/>
              <a:t>11/29/2023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13933-D5A6-4C01-BF9A-B6AA65D6E096}" type="slidenum">
              <a:rPr lang="en-US" smtClean="0"/>
              <a:t>‹#›</a:t>
            </a:fld>
            <a:endParaRPr lang="en-US" dirty="0"/>
          </a:p>
        </p:txBody>
      </p:sp>
    </p:spTree>
    <p:extLst>
      <p:ext uri="{BB962C8B-B14F-4D97-AF65-F5344CB8AC3E}">
        <p14:creationId xmlns:p14="http://schemas.microsoft.com/office/powerpoint/2010/main" val="140138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ED61C2A9-9203-4ADE-9577-3CEB27AC58BB}" type="datetime1">
              <a:rPr lang="en-US" smtClean="0"/>
              <a:t>11/29/2023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dirty="0"/>
              <a:t>Sana Hilmi, Reading Current Events </a:t>
            </a:r>
          </a:p>
        </p:txBody>
      </p:sp>
      <p:sp>
        <p:nvSpPr>
          <p:cNvPr id="6" name="Slide Number Placeholder 5"/>
          <p:cNvSpPr>
            <a:spLocks noGrp="1"/>
          </p:cNvSpPr>
          <p:nvPr>
            <p:ph type="sldNum" sz="quarter" idx="12"/>
          </p:nvPr>
        </p:nvSpPr>
        <p:spPr>
          <a:xfrm>
            <a:off x="10469880" y="320040"/>
            <a:ext cx="914400" cy="320040"/>
          </a:xfrm>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2279442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93EA14-BECB-47FF-9A5B-56149C0D7F56}" type="datetime1">
              <a:rPr lang="en-US" smtClean="0"/>
              <a:t>11/29/2023</a:t>
            </a:fld>
            <a:endParaRPr lang="en-US" dirty="0"/>
          </a:p>
        </p:txBody>
      </p:sp>
      <p:sp>
        <p:nvSpPr>
          <p:cNvPr id="5" name="Footer Placeholder 4"/>
          <p:cNvSpPr>
            <a:spLocks noGrp="1"/>
          </p:cNvSpPr>
          <p:nvPr>
            <p:ph type="ftr" sz="quarter" idx="11"/>
          </p:nvPr>
        </p:nvSpPr>
        <p:spPr/>
        <p:txBody>
          <a:bodyPr/>
          <a:lstStyle/>
          <a:p>
            <a:r>
              <a:rPr lang="en-US" dirty="0"/>
              <a:t>Sana Hilmi, Reading Current Events </a:t>
            </a:r>
          </a:p>
        </p:txBody>
      </p:sp>
      <p:sp>
        <p:nvSpPr>
          <p:cNvPr id="6" name="Slide Number Placeholder 5"/>
          <p:cNvSpPr>
            <a:spLocks noGrp="1"/>
          </p:cNvSpPr>
          <p:nvPr>
            <p:ph type="sldNum" sz="quarter" idx="12"/>
          </p:nvPr>
        </p:nvSpPr>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291273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79CA22BC-627B-4B34-81E9-3047C9035416}" type="datetime1">
              <a:rPr lang="en-US" smtClean="0"/>
              <a:t>11/29/2023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r>
              <a:rPr lang="en-US" dirty="0"/>
              <a:t>Sana Hilmi, Reading Current Events </a:t>
            </a:r>
          </a:p>
        </p:txBody>
      </p:sp>
      <p:sp>
        <p:nvSpPr>
          <p:cNvPr id="6" name="Slide Number Placeholder 5"/>
          <p:cNvSpPr>
            <a:spLocks noGrp="1"/>
          </p:cNvSpPr>
          <p:nvPr>
            <p:ph type="sldNum" sz="quarter" idx="12"/>
          </p:nvPr>
        </p:nvSpPr>
        <p:spPr>
          <a:xfrm>
            <a:off x="10469880" y="320040"/>
            <a:ext cx="914400" cy="320040"/>
          </a:xfrm>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18021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2F38CD-6F83-4592-BBAD-5ED1767B8703}" type="datetime1">
              <a:rPr lang="en-US" smtClean="0"/>
              <a:t>11/29/2023</a:t>
            </a:fld>
            <a:endParaRPr lang="en-US" dirty="0"/>
          </a:p>
        </p:txBody>
      </p:sp>
      <p:sp>
        <p:nvSpPr>
          <p:cNvPr id="5" name="Footer Placeholder 4"/>
          <p:cNvSpPr>
            <a:spLocks noGrp="1"/>
          </p:cNvSpPr>
          <p:nvPr>
            <p:ph type="ftr" sz="quarter" idx="11"/>
          </p:nvPr>
        </p:nvSpPr>
        <p:spPr/>
        <p:txBody>
          <a:bodyPr/>
          <a:lstStyle/>
          <a:p>
            <a:r>
              <a:rPr lang="en-US" dirty="0"/>
              <a:t>Sana Hilmi, Reading Current Events </a:t>
            </a:r>
          </a:p>
        </p:txBody>
      </p:sp>
      <p:sp>
        <p:nvSpPr>
          <p:cNvPr id="6" name="Slide Number Placeholder 5"/>
          <p:cNvSpPr>
            <a:spLocks noGrp="1"/>
          </p:cNvSpPr>
          <p:nvPr>
            <p:ph type="sldNum" sz="quarter" idx="12"/>
          </p:nvPr>
        </p:nvSpPr>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3873623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69FC6FF0-577D-4348-8D13-086ABADF735E}" type="datetime1">
              <a:rPr lang="en-US" smtClean="0"/>
              <a:t>11/29/2023</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r>
              <a:rPr lang="en-US" dirty="0"/>
              <a:t>Sana Hilmi, Reading Current Events </a:t>
            </a:r>
          </a:p>
        </p:txBody>
      </p:sp>
      <p:sp>
        <p:nvSpPr>
          <p:cNvPr id="6" name="Slide Number Placeholder 5"/>
          <p:cNvSpPr>
            <a:spLocks noGrp="1"/>
          </p:cNvSpPr>
          <p:nvPr>
            <p:ph type="sldNum" sz="quarter" idx="12"/>
          </p:nvPr>
        </p:nvSpPr>
        <p:spPr>
          <a:xfrm>
            <a:off x="10469880" y="320040"/>
            <a:ext cx="914400" cy="320040"/>
          </a:xfrm>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3100307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9A119281-3F81-4546-BA4B-3409A73FB33D}" type="datetime1">
              <a:rPr lang="en-US" smtClean="0"/>
              <a:t>11/29/2023</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r>
              <a:rPr lang="en-US" dirty="0"/>
              <a:t>Sana Hilmi, Reading Current Events </a:t>
            </a:r>
          </a:p>
        </p:txBody>
      </p:sp>
      <p:sp>
        <p:nvSpPr>
          <p:cNvPr id="7" name="Slide Number Placeholder 6"/>
          <p:cNvSpPr>
            <a:spLocks noGrp="1"/>
          </p:cNvSpPr>
          <p:nvPr>
            <p:ph type="sldNum" sz="quarter" idx="12"/>
          </p:nvPr>
        </p:nvSpPr>
        <p:spPr>
          <a:xfrm>
            <a:off x="10469880" y="320040"/>
            <a:ext cx="914400" cy="320040"/>
          </a:xfrm>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1351057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52753EB5-6F7B-402B-95BA-B244C94FCD94}" type="datetime1">
              <a:rPr lang="en-US" smtClean="0"/>
              <a:t>11/29/2023</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r>
              <a:rPr lang="en-US" dirty="0"/>
              <a:t>Sana Hilmi, Reading Current Events </a:t>
            </a:r>
          </a:p>
        </p:txBody>
      </p:sp>
      <p:sp>
        <p:nvSpPr>
          <p:cNvPr id="9" name="Slide Number Placeholder 8"/>
          <p:cNvSpPr>
            <a:spLocks noGrp="1"/>
          </p:cNvSpPr>
          <p:nvPr>
            <p:ph type="sldNum" sz="quarter" idx="12"/>
          </p:nvPr>
        </p:nvSpPr>
        <p:spPr>
          <a:xfrm>
            <a:off x="10469880" y="320040"/>
            <a:ext cx="914400" cy="320040"/>
          </a:xfrm>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684264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A1D4D1-BB2E-49DB-AEB6-D2B25B730FCD}" type="datetime1">
              <a:rPr lang="en-US" smtClean="0"/>
              <a:t>11/29/2023</a:t>
            </a:fld>
            <a:endParaRPr lang="en-US" dirty="0"/>
          </a:p>
        </p:txBody>
      </p:sp>
      <p:sp>
        <p:nvSpPr>
          <p:cNvPr id="4" name="Footer Placeholder 3"/>
          <p:cNvSpPr>
            <a:spLocks noGrp="1"/>
          </p:cNvSpPr>
          <p:nvPr>
            <p:ph type="ftr" sz="quarter" idx="11"/>
          </p:nvPr>
        </p:nvSpPr>
        <p:spPr/>
        <p:txBody>
          <a:bodyPr/>
          <a:lstStyle/>
          <a:p>
            <a:r>
              <a:rPr lang="en-US" dirty="0"/>
              <a:t>Sana Hilmi, Reading Current Events </a:t>
            </a:r>
          </a:p>
        </p:txBody>
      </p:sp>
      <p:sp>
        <p:nvSpPr>
          <p:cNvPr id="5" name="Slide Number Placeholder 4"/>
          <p:cNvSpPr>
            <a:spLocks noGrp="1"/>
          </p:cNvSpPr>
          <p:nvPr>
            <p:ph type="sldNum" sz="quarter" idx="12"/>
          </p:nvPr>
        </p:nvSpPr>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3938276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73BB0B5-AAF2-4D02-95D0-57174248BFC7}" type="datetime1">
              <a:rPr lang="en-US" smtClean="0"/>
              <a:t>11/29/2023</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r>
              <a:rPr lang="en-US" dirty="0"/>
              <a:t>Sana Hilmi, Reading Current Events </a:t>
            </a:r>
          </a:p>
        </p:txBody>
      </p:sp>
      <p:sp>
        <p:nvSpPr>
          <p:cNvPr id="4" name="Slide Number Placeholder 3"/>
          <p:cNvSpPr>
            <a:spLocks noGrp="1"/>
          </p:cNvSpPr>
          <p:nvPr>
            <p:ph type="sldNum" sz="quarter" idx="12"/>
          </p:nvPr>
        </p:nvSpPr>
        <p:spPr>
          <a:xfrm>
            <a:off x="10469880" y="320040"/>
            <a:ext cx="914400" cy="320040"/>
          </a:xfrm>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1240502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3E6E357-47B4-44BE-8927-5E2336DF87F0}" type="datetime1">
              <a:rPr lang="en-US" smtClean="0"/>
              <a:t>11/29/2023</a:t>
            </a:fld>
            <a:endParaRPr lang="en-US" dirty="0"/>
          </a:p>
        </p:txBody>
      </p:sp>
      <p:sp>
        <p:nvSpPr>
          <p:cNvPr id="6" name="Footer Placeholder 5"/>
          <p:cNvSpPr>
            <a:spLocks noGrp="1"/>
          </p:cNvSpPr>
          <p:nvPr>
            <p:ph type="ftr" sz="quarter" idx="11"/>
          </p:nvPr>
        </p:nvSpPr>
        <p:spPr/>
        <p:txBody>
          <a:bodyPr/>
          <a:lstStyle/>
          <a:p>
            <a:r>
              <a:rPr lang="en-US" dirty="0"/>
              <a:t>Sana Hilmi, Reading Current Events </a:t>
            </a:r>
          </a:p>
        </p:txBody>
      </p:sp>
      <p:sp>
        <p:nvSpPr>
          <p:cNvPr id="7" name="Slide Number Placeholder 6"/>
          <p:cNvSpPr>
            <a:spLocks noGrp="1"/>
          </p:cNvSpPr>
          <p:nvPr>
            <p:ph type="sldNum" sz="quarter" idx="12"/>
          </p:nvPr>
        </p:nvSpPr>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2429592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C7179E6-2542-44A8-8AF9-4AA7EBE35893}" type="datetime1">
              <a:rPr lang="en-US" smtClean="0"/>
              <a:t>11/29/2023</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r>
              <a:rPr lang="en-US" dirty="0"/>
              <a:t>Sana Hilmi, Reading Current Events </a:t>
            </a:r>
          </a:p>
        </p:txBody>
      </p:sp>
      <p:sp>
        <p:nvSpPr>
          <p:cNvPr id="7" name="Slide Number Placeholder 6"/>
          <p:cNvSpPr>
            <a:spLocks noGrp="1"/>
          </p:cNvSpPr>
          <p:nvPr>
            <p:ph type="sldNum" sz="quarter" idx="12"/>
          </p:nvPr>
        </p:nvSpPr>
        <p:spPr>
          <a:xfrm>
            <a:off x="5828377" y="320040"/>
            <a:ext cx="914400" cy="320040"/>
          </a:xfrm>
        </p:spPr>
        <p:txBody>
          <a:bodyPr/>
          <a:lstStyle/>
          <a:p>
            <a:fld id="{756CF7F9-8C9D-4439-9405-BB2DA0C66B20}" type="slidenum">
              <a:rPr lang="en-US" smtClean="0"/>
              <a:t>‹#›</a:t>
            </a:fld>
            <a:endParaRPr lang="en-US" dirty="0"/>
          </a:p>
        </p:txBody>
      </p:sp>
    </p:spTree>
    <p:extLst>
      <p:ext uri="{BB962C8B-B14F-4D97-AF65-F5344CB8AC3E}">
        <p14:creationId xmlns:p14="http://schemas.microsoft.com/office/powerpoint/2010/main" val="314476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0640CF4B-9412-462F-B85F-4E10001D18A9}" type="datetime1">
              <a:rPr lang="en-US" smtClean="0"/>
              <a:t>11/29/2023</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en-US" dirty="0"/>
              <a:t>Sana Hilmi, Reading Current Events </a:t>
            </a: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756CF7F9-8C9D-4439-9405-BB2DA0C66B20}" type="slidenum">
              <a:rPr lang="en-US" smtClean="0"/>
              <a:t>‹#›</a:t>
            </a:fld>
            <a:endParaRPr lang="en-US" dirty="0"/>
          </a:p>
        </p:txBody>
      </p:sp>
    </p:spTree>
    <p:extLst>
      <p:ext uri="{BB962C8B-B14F-4D97-AF65-F5344CB8AC3E}">
        <p14:creationId xmlns:p14="http://schemas.microsoft.com/office/powerpoint/2010/main" val="24165876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l-arabiya.net/" TargetMode="External"/><Relationship Id="rId2" Type="http://schemas.openxmlformats.org/officeDocument/2006/relationships/hyperlink" Target="http://www.bbcarabic.com/" TargetMode="External"/><Relationship Id="rId1" Type="http://schemas.openxmlformats.org/officeDocument/2006/relationships/slideLayout" Target="../slideLayouts/slideLayout4.xml"/><Relationship Id="rId5" Type="http://schemas.openxmlformats.org/officeDocument/2006/relationships/hyperlink" Target="https://aawsat.com/" TargetMode="External"/><Relationship Id="rId4" Type="http://schemas.openxmlformats.org/officeDocument/2006/relationships/hyperlink" Target="http://www.aljazeera.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shkeel.alsharekh.org/"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archive.org/details/AlkitabAlasasi1" TargetMode="External"/><Relationship Id="rId2" Type="http://schemas.openxmlformats.org/officeDocument/2006/relationships/hyperlink" Target="https://letslearnarabic.files.wordpress.com/2011/12/ahlan_wa_sahlan_2010_book.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tashkeel.alsharekh.org/" TargetMode="External"/><Relationship Id="rId3" Type="http://schemas.openxmlformats.org/officeDocument/2006/relationships/hyperlink" Target="https://archive.org/details/AlkitabAlasasi1" TargetMode="External"/><Relationship Id="rId7" Type="http://schemas.openxmlformats.org/officeDocument/2006/relationships/hyperlink" Target="https://seidlitzblog.org/2020/12/07/culturally-responsive-pedagogy-moving-below-the-surface/" TargetMode="External"/><Relationship Id="rId2" Type="http://schemas.openxmlformats.org/officeDocument/2006/relationships/hyperlink" Target="https://youtu.be/Y0NqYpyD2ZU?si=I07X4MhG90vkm98l" TargetMode="External"/><Relationship Id="rId1" Type="http://schemas.openxmlformats.org/officeDocument/2006/relationships/slideLayout" Target="../slideLayouts/slideLayout2.xml"/><Relationship Id="rId6" Type="http://schemas.openxmlformats.org/officeDocument/2006/relationships/hyperlink" Target="https://www.zennedmath.com/levels-of-culture-for-culturally-relevant-teaching/" TargetMode="External"/><Relationship Id="rId5" Type="http://schemas.openxmlformats.org/officeDocument/2006/relationships/hyperlink" Target="https://thecontentauthority.com/blog/explain-vs-defend" TargetMode="External"/><Relationship Id="rId4" Type="http://schemas.openxmlformats.org/officeDocument/2006/relationships/hyperlink" Target="https://letslearnarabic.files.wordpress.com/2011/12/ahlan_wa_sahlan_2010_book.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youtu.be/Y0NqYpyD2ZU?si=YP_ex7I28AO9miUG" TargetMode="External"/><Relationship Id="rId2" Type="http://schemas.openxmlformats.org/officeDocument/2006/relationships/slideLayout" Target="../slideLayouts/slideLayout4.xml"/><Relationship Id="rId1" Type="http://schemas.openxmlformats.org/officeDocument/2006/relationships/video" Target="https://www.youtube.com/embed/Y0NqYpyD2ZU?feature=oembed" TargetMode="Externa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thecontentauthority.com/blog/explain-vs-defen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A9723-6FC3-6328-3153-985110E92892}"/>
              </a:ext>
            </a:extLst>
          </p:cNvPr>
          <p:cNvSpPr>
            <a:spLocks noGrp="1"/>
          </p:cNvSpPr>
          <p:nvPr>
            <p:ph type="ctrTitle"/>
          </p:nvPr>
        </p:nvSpPr>
        <p:spPr/>
        <p:txBody>
          <a:bodyPr/>
          <a:lstStyle/>
          <a:p>
            <a:r>
              <a:rPr lang="en-US" dirty="0"/>
              <a:t>Reading Current Events in the Arabic Classroom</a:t>
            </a:r>
          </a:p>
        </p:txBody>
      </p:sp>
      <p:sp>
        <p:nvSpPr>
          <p:cNvPr id="3" name="Subtitle 2">
            <a:extLst>
              <a:ext uri="{FF2B5EF4-FFF2-40B4-BE49-F238E27FC236}">
                <a16:creationId xmlns:a16="http://schemas.microsoft.com/office/drawing/2014/main" id="{9A4D4BFF-D409-8A30-F03A-3BCE48A4BCC6}"/>
              </a:ext>
            </a:extLst>
          </p:cNvPr>
          <p:cNvSpPr>
            <a:spLocks noGrp="1"/>
          </p:cNvSpPr>
          <p:nvPr>
            <p:ph type="subTitle" idx="1"/>
          </p:nvPr>
        </p:nvSpPr>
        <p:spPr/>
        <p:txBody>
          <a:bodyPr>
            <a:normAutofit/>
          </a:bodyPr>
          <a:lstStyle/>
          <a:p>
            <a:endParaRPr lang="en-US" dirty="0"/>
          </a:p>
          <a:p>
            <a:r>
              <a:rPr lang="en-US" dirty="0"/>
              <a:t>Prof. Sana Hilmi</a:t>
            </a:r>
          </a:p>
          <a:p>
            <a:r>
              <a:rPr lang="en-US" dirty="0"/>
              <a:t>Northern Virginia Community College</a:t>
            </a:r>
          </a:p>
          <a:p>
            <a:endParaRPr lang="en-US" dirty="0"/>
          </a:p>
        </p:txBody>
      </p:sp>
      <p:sp>
        <p:nvSpPr>
          <p:cNvPr id="4" name="Footer Placeholder 3">
            <a:extLst>
              <a:ext uri="{FF2B5EF4-FFF2-40B4-BE49-F238E27FC236}">
                <a16:creationId xmlns:a16="http://schemas.microsoft.com/office/drawing/2014/main" id="{2AFF562A-37B4-DCF5-211D-FF9610548908}"/>
              </a:ext>
            </a:extLst>
          </p:cNvPr>
          <p:cNvSpPr>
            <a:spLocks noGrp="1"/>
          </p:cNvSpPr>
          <p:nvPr>
            <p:ph type="ftr" sz="quarter" idx="11"/>
          </p:nvPr>
        </p:nvSpPr>
        <p:spPr/>
        <p:txBody>
          <a:bodyPr/>
          <a:lstStyle/>
          <a:p>
            <a:r>
              <a:rPr lang="en-US" dirty="0"/>
              <a:t>Sana Hilmi, Reading Current Events </a:t>
            </a:r>
          </a:p>
        </p:txBody>
      </p:sp>
      <p:sp>
        <p:nvSpPr>
          <p:cNvPr id="5" name="Slide Number Placeholder 4">
            <a:extLst>
              <a:ext uri="{FF2B5EF4-FFF2-40B4-BE49-F238E27FC236}">
                <a16:creationId xmlns:a16="http://schemas.microsoft.com/office/drawing/2014/main" id="{5AC8CA4A-DAB6-E9D6-6F75-395F98002A53}"/>
              </a:ext>
            </a:extLst>
          </p:cNvPr>
          <p:cNvSpPr>
            <a:spLocks noGrp="1"/>
          </p:cNvSpPr>
          <p:nvPr>
            <p:ph type="sldNum" sz="quarter" idx="12"/>
          </p:nvPr>
        </p:nvSpPr>
        <p:spPr/>
        <p:txBody>
          <a:bodyPr/>
          <a:lstStyle/>
          <a:p>
            <a:fld id="{756CF7F9-8C9D-4439-9405-BB2DA0C66B20}" type="slidenum">
              <a:rPr lang="en-US" smtClean="0"/>
              <a:t>1</a:t>
            </a:fld>
            <a:endParaRPr lang="en-US" dirty="0"/>
          </a:p>
        </p:txBody>
      </p:sp>
    </p:spTree>
    <p:extLst>
      <p:ext uri="{BB962C8B-B14F-4D97-AF65-F5344CB8AC3E}">
        <p14:creationId xmlns:p14="http://schemas.microsoft.com/office/powerpoint/2010/main" val="155074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76CE-B0A3-06DD-9550-54303303B3AD}"/>
              </a:ext>
            </a:extLst>
          </p:cNvPr>
          <p:cNvSpPr>
            <a:spLocks noGrp="1"/>
          </p:cNvSpPr>
          <p:nvPr>
            <p:ph type="title"/>
          </p:nvPr>
        </p:nvSpPr>
        <p:spPr/>
        <p:txBody>
          <a:bodyPr/>
          <a:lstStyle/>
          <a:p>
            <a:r>
              <a:rPr lang="en-US" dirty="0"/>
              <a:t>Popular Arabic News </a:t>
            </a:r>
            <a:br>
              <a:rPr lang="en-US" dirty="0"/>
            </a:br>
            <a:r>
              <a:rPr lang="en-US" dirty="0"/>
              <a:t>Media</a:t>
            </a:r>
            <a:br>
              <a:rPr lang="en-US" dirty="0"/>
            </a:br>
            <a:r>
              <a:rPr lang="en-US" dirty="0"/>
              <a:t>Newspapers</a:t>
            </a:r>
          </a:p>
        </p:txBody>
      </p:sp>
      <p:sp>
        <p:nvSpPr>
          <p:cNvPr id="6" name="Content Placeholder 5">
            <a:extLst>
              <a:ext uri="{FF2B5EF4-FFF2-40B4-BE49-F238E27FC236}">
                <a16:creationId xmlns:a16="http://schemas.microsoft.com/office/drawing/2014/main" id="{5F975817-B05E-8C3C-1A49-92AA304E2181}"/>
              </a:ext>
            </a:extLst>
          </p:cNvPr>
          <p:cNvSpPr>
            <a:spLocks noGrp="1"/>
          </p:cNvSpPr>
          <p:nvPr>
            <p:ph sz="half" idx="1"/>
          </p:nvPr>
        </p:nvSpPr>
        <p:spPr>
          <a:xfrm>
            <a:off x="4861755" y="335314"/>
            <a:ext cx="7075714" cy="2892382"/>
          </a:xfrm>
        </p:spPr>
        <p:txBody>
          <a:bodyPr>
            <a:normAutofit/>
          </a:bodyPr>
          <a:lstStyle/>
          <a:p>
            <a:r>
              <a:rPr lang="en-US" sz="2400" dirty="0"/>
              <a:t>Define what is popular news in the Arab world. </a:t>
            </a:r>
          </a:p>
          <a:p>
            <a:r>
              <a:rPr lang="en-US" sz="2400" dirty="0"/>
              <a:t>Satellite Channels, newspapers, journals. </a:t>
            </a:r>
          </a:p>
          <a:p>
            <a:r>
              <a:rPr lang="en-US" sz="2400" dirty="0"/>
              <a:t>Compare Arab news to American news. </a:t>
            </a:r>
          </a:p>
          <a:p>
            <a:r>
              <a:rPr lang="en-US" sz="2400" dirty="0"/>
              <a:t>Explain how diverse those channels are. News anchors are from all other the Arab world.  </a:t>
            </a:r>
          </a:p>
        </p:txBody>
      </p:sp>
      <p:sp>
        <p:nvSpPr>
          <p:cNvPr id="7" name="Content Placeholder 6">
            <a:extLst>
              <a:ext uri="{FF2B5EF4-FFF2-40B4-BE49-F238E27FC236}">
                <a16:creationId xmlns:a16="http://schemas.microsoft.com/office/drawing/2014/main" id="{B08BE189-089F-6C98-1AF1-41316A83F823}"/>
              </a:ext>
            </a:extLst>
          </p:cNvPr>
          <p:cNvSpPr>
            <a:spLocks noGrp="1"/>
          </p:cNvSpPr>
          <p:nvPr>
            <p:ph sz="half" idx="2"/>
          </p:nvPr>
        </p:nvSpPr>
        <p:spPr>
          <a:xfrm>
            <a:off x="5118447" y="3336878"/>
            <a:ext cx="6272022" cy="3201081"/>
          </a:xfrm>
        </p:spPr>
        <p:txBody>
          <a:bodyPr>
            <a:normAutofit/>
          </a:bodyPr>
          <a:lstStyle/>
          <a:p>
            <a:pPr>
              <a:lnSpc>
                <a:spcPct val="100000"/>
              </a:lnSpc>
              <a:spcBef>
                <a:spcPts val="600"/>
              </a:spcBef>
            </a:pPr>
            <a:r>
              <a:rPr lang="en-US" sz="2400" dirty="0">
                <a:solidFill>
                  <a:srgbClr val="00B050"/>
                </a:solidFill>
                <a:hlinkClick r:id="rId2">
                  <a:extLst>
                    <a:ext uri="{A12FA001-AC4F-418D-AE19-62706E023703}">
                      <ahyp:hlinkClr xmlns:ahyp="http://schemas.microsoft.com/office/drawing/2018/hyperlinkcolor" val="tx"/>
                    </a:ext>
                  </a:extLst>
                </a:hlinkClick>
              </a:rPr>
              <a:t>www.bbcarabic.com</a:t>
            </a:r>
            <a:endParaRPr lang="en-US" sz="2400" dirty="0">
              <a:solidFill>
                <a:srgbClr val="00B050"/>
              </a:solidFill>
            </a:endParaRPr>
          </a:p>
          <a:p>
            <a:pPr>
              <a:lnSpc>
                <a:spcPct val="100000"/>
              </a:lnSpc>
              <a:spcBef>
                <a:spcPts val="600"/>
              </a:spcBef>
            </a:pPr>
            <a:r>
              <a:rPr lang="en-US" sz="2400" dirty="0">
                <a:solidFill>
                  <a:srgbClr val="00B050"/>
                </a:solidFill>
                <a:hlinkClick r:id="rId3">
                  <a:extLst>
                    <a:ext uri="{A12FA001-AC4F-418D-AE19-62706E023703}">
                      <ahyp:hlinkClr xmlns:ahyp="http://schemas.microsoft.com/office/drawing/2018/hyperlinkcolor" val="tx"/>
                    </a:ext>
                  </a:extLst>
                </a:hlinkClick>
              </a:rPr>
              <a:t>www.al-Arabiya.net</a:t>
            </a:r>
            <a:endParaRPr lang="en-US" sz="2400" dirty="0">
              <a:solidFill>
                <a:srgbClr val="00B050"/>
              </a:solidFill>
            </a:endParaRPr>
          </a:p>
          <a:p>
            <a:pPr>
              <a:lnSpc>
                <a:spcPct val="100000"/>
              </a:lnSpc>
              <a:spcBef>
                <a:spcPts val="600"/>
              </a:spcBef>
            </a:pPr>
            <a:r>
              <a:rPr lang="en-US" sz="2400" dirty="0">
                <a:solidFill>
                  <a:srgbClr val="00B050"/>
                </a:solidFill>
                <a:hlinkClick r:id="rId4">
                  <a:extLst>
                    <a:ext uri="{A12FA001-AC4F-418D-AE19-62706E023703}">
                      <ahyp:hlinkClr xmlns:ahyp="http://schemas.microsoft.com/office/drawing/2018/hyperlinkcolor" val="tx"/>
                    </a:ext>
                  </a:extLst>
                </a:hlinkClick>
              </a:rPr>
              <a:t>www.Aljazeera.com</a:t>
            </a:r>
            <a:r>
              <a:rPr lang="en-US" sz="2400" dirty="0">
                <a:solidFill>
                  <a:srgbClr val="00B050"/>
                </a:solidFill>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marR="0">
              <a:lnSpc>
                <a:spcPct val="100000"/>
              </a:lnSpc>
              <a:spcBef>
                <a:spcPts val="600"/>
              </a:spcBef>
              <a:spcAft>
                <a:spcPts val="800"/>
              </a:spcAft>
            </a:pPr>
            <a:r>
              <a:rPr lang="en-US" sz="2400" dirty="0">
                <a:solidFill>
                  <a:srgbClr val="00B050"/>
                </a:solidFill>
                <a:hlinkClick r:id="rId5">
                  <a:extLst>
                    <a:ext uri="{A12FA001-AC4F-418D-AE19-62706E023703}">
                      <ahyp:hlinkClr xmlns:ahyp="http://schemas.microsoft.com/office/drawing/2018/hyperlinkcolor" val="tx"/>
                    </a:ext>
                  </a:extLst>
                </a:hlinkClick>
              </a:rPr>
              <a:t>https://aawsat.com/</a:t>
            </a:r>
            <a:endParaRPr lang="en-US" sz="2400" dirty="0">
              <a:solidFill>
                <a:srgbClr val="00B050"/>
              </a:solidFill>
            </a:endParaRPr>
          </a:p>
          <a:p>
            <a:endParaRPr lang="en-US" sz="2400" dirty="0">
              <a:solidFill>
                <a:srgbClr val="00B050"/>
              </a:solidFill>
            </a:endParaRPr>
          </a:p>
        </p:txBody>
      </p:sp>
      <p:sp>
        <p:nvSpPr>
          <p:cNvPr id="4" name="Footer Placeholder 3">
            <a:extLst>
              <a:ext uri="{FF2B5EF4-FFF2-40B4-BE49-F238E27FC236}">
                <a16:creationId xmlns:a16="http://schemas.microsoft.com/office/drawing/2014/main" id="{479F5599-21A9-D1AD-7410-A3B9E11989D4}"/>
              </a:ext>
            </a:extLst>
          </p:cNvPr>
          <p:cNvSpPr>
            <a:spLocks noGrp="1"/>
          </p:cNvSpPr>
          <p:nvPr>
            <p:ph type="ftr" sz="quarter" idx="11"/>
          </p:nvPr>
        </p:nvSpPr>
        <p:spPr>
          <a:xfrm>
            <a:off x="804672" y="6172200"/>
            <a:ext cx="2733185" cy="374904"/>
          </a:xfrm>
        </p:spPr>
        <p:txBody>
          <a:bodyPr/>
          <a:lstStyle/>
          <a:p>
            <a:r>
              <a:rPr lang="en-US" dirty="0"/>
              <a:t>Sana Hilmi, Reading Current Events </a:t>
            </a:r>
          </a:p>
        </p:txBody>
      </p:sp>
      <p:sp>
        <p:nvSpPr>
          <p:cNvPr id="5" name="Slide Number Placeholder 4">
            <a:extLst>
              <a:ext uri="{FF2B5EF4-FFF2-40B4-BE49-F238E27FC236}">
                <a16:creationId xmlns:a16="http://schemas.microsoft.com/office/drawing/2014/main" id="{ED96A253-5C2C-88E8-52D0-A6290948AAE2}"/>
              </a:ext>
            </a:extLst>
          </p:cNvPr>
          <p:cNvSpPr>
            <a:spLocks noGrp="1"/>
          </p:cNvSpPr>
          <p:nvPr>
            <p:ph type="sldNum" sz="quarter" idx="12"/>
          </p:nvPr>
        </p:nvSpPr>
        <p:spPr>
          <a:xfrm>
            <a:off x="254531" y="310896"/>
            <a:ext cx="634469" cy="374904"/>
          </a:xfrm>
        </p:spPr>
        <p:txBody>
          <a:bodyPr/>
          <a:lstStyle/>
          <a:p>
            <a:fld id="{756CF7F9-8C9D-4439-9405-BB2DA0C66B20}" type="slidenum">
              <a:rPr lang="en-US" smtClean="0"/>
              <a:t>10</a:t>
            </a:fld>
            <a:endParaRPr lang="en-US" dirty="0"/>
          </a:p>
        </p:txBody>
      </p:sp>
    </p:spTree>
    <p:extLst>
      <p:ext uri="{BB962C8B-B14F-4D97-AF65-F5344CB8AC3E}">
        <p14:creationId xmlns:p14="http://schemas.microsoft.com/office/powerpoint/2010/main" val="818571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53AF8-54E6-B406-0E1C-D0FCEE87B8D9}"/>
              </a:ext>
            </a:extLst>
          </p:cNvPr>
          <p:cNvSpPr>
            <a:spLocks noGrp="1"/>
          </p:cNvSpPr>
          <p:nvPr>
            <p:ph type="title"/>
          </p:nvPr>
        </p:nvSpPr>
        <p:spPr/>
        <p:txBody>
          <a:bodyPr/>
          <a:lstStyle/>
          <a:p>
            <a:r>
              <a:rPr lang="en-US" dirty="0"/>
              <a:t>Choosing the Topic</a:t>
            </a:r>
          </a:p>
        </p:txBody>
      </p:sp>
      <p:sp>
        <p:nvSpPr>
          <p:cNvPr id="3" name="Content Placeholder 2">
            <a:extLst>
              <a:ext uri="{FF2B5EF4-FFF2-40B4-BE49-F238E27FC236}">
                <a16:creationId xmlns:a16="http://schemas.microsoft.com/office/drawing/2014/main" id="{271937E9-B3F2-6CD3-AB3B-1CD5F7583ADC}"/>
              </a:ext>
            </a:extLst>
          </p:cNvPr>
          <p:cNvSpPr>
            <a:spLocks noGrp="1"/>
          </p:cNvSpPr>
          <p:nvPr>
            <p:ph idx="1"/>
          </p:nvPr>
        </p:nvSpPr>
        <p:spPr>
          <a:xfrm>
            <a:off x="4764025" y="182880"/>
            <a:ext cx="7187184" cy="6364224"/>
          </a:xfrm>
        </p:spPr>
        <p:txBody>
          <a:bodyPr>
            <a:normAutofit fontScale="92500"/>
          </a:bodyPr>
          <a:lstStyle/>
          <a:p>
            <a:r>
              <a:rPr lang="en-US" sz="3200" dirty="0"/>
              <a:t> What level are you teaching? </a:t>
            </a:r>
          </a:p>
          <a:p>
            <a:r>
              <a:rPr lang="en-US" sz="3200" dirty="0"/>
              <a:t> What is the </a:t>
            </a:r>
            <a:r>
              <a:rPr lang="en-US" sz="3200" dirty="0">
                <a:solidFill>
                  <a:srgbClr val="FF7C80"/>
                </a:solidFill>
              </a:rPr>
              <a:t>message</a:t>
            </a:r>
            <a:r>
              <a:rPr lang="en-US" sz="3200" dirty="0"/>
              <a:t> you want them to get from the reading? </a:t>
            </a:r>
          </a:p>
          <a:p>
            <a:r>
              <a:rPr lang="en-US" sz="3200" dirty="0"/>
              <a:t>How will </a:t>
            </a:r>
            <a:r>
              <a:rPr lang="en-US" sz="3200" dirty="0">
                <a:solidFill>
                  <a:srgbClr val="FF7C80"/>
                </a:solidFill>
              </a:rPr>
              <a:t>you</a:t>
            </a:r>
            <a:r>
              <a:rPr lang="en-US" sz="3200" dirty="0"/>
              <a:t> portray the Arab culture through those readings? </a:t>
            </a:r>
          </a:p>
          <a:p>
            <a:r>
              <a:rPr lang="en-US" sz="3200" dirty="0"/>
              <a:t> Be mindful of the lens of others. </a:t>
            </a:r>
          </a:p>
          <a:p>
            <a:r>
              <a:rPr lang="en-US" sz="3200" dirty="0"/>
              <a:t> Do not feed the stereotype that is already there. </a:t>
            </a:r>
          </a:p>
          <a:p>
            <a:r>
              <a:rPr lang="en-US" sz="3200" dirty="0"/>
              <a:t> What are the topics that you could start with vs more controversial topics. </a:t>
            </a:r>
          </a:p>
        </p:txBody>
      </p:sp>
      <p:sp>
        <p:nvSpPr>
          <p:cNvPr id="4" name="Footer Placeholder 3">
            <a:extLst>
              <a:ext uri="{FF2B5EF4-FFF2-40B4-BE49-F238E27FC236}">
                <a16:creationId xmlns:a16="http://schemas.microsoft.com/office/drawing/2014/main" id="{C089453E-3D34-B23A-7D8E-8F763F891703}"/>
              </a:ext>
            </a:extLst>
          </p:cNvPr>
          <p:cNvSpPr>
            <a:spLocks noGrp="1"/>
          </p:cNvSpPr>
          <p:nvPr>
            <p:ph type="ftr" sz="quarter" idx="11"/>
          </p:nvPr>
        </p:nvSpPr>
        <p:spPr>
          <a:xfrm>
            <a:off x="804672" y="6051808"/>
            <a:ext cx="2807208" cy="495296"/>
          </a:xfrm>
        </p:spPr>
        <p:txBody>
          <a:bodyPr/>
          <a:lstStyle/>
          <a:p>
            <a:pPr algn="l"/>
            <a:r>
              <a:rPr lang="en-US" dirty="0"/>
              <a:t>Sana Hilmi, Reading Current Events </a:t>
            </a:r>
          </a:p>
        </p:txBody>
      </p:sp>
      <p:sp>
        <p:nvSpPr>
          <p:cNvPr id="5" name="Slide Number Placeholder 4">
            <a:extLst>
              <a:ext uri="{FF2B5EF4-FFF2-40B4-BE49-F238E27FC236}">
                <a16:creationId xmlns:a16="http://schemas.microsoft.com/office/drawing/2014/main" id="{DEE26314-0238-C1B3-9E98-C366671A93F4}"/>
              </a:ext>
            </a:extLst>
          </p:cNvPr>
          <p:cNvSpPr>
            <a:spLocks noGrp="1"/>
          </p:cNvSpPr>
          <p:nvPr>
            <p:ph type="sldNum" sz="quarter" idx="12"/>
          </p:nvPr>
        </p:nvSpPr>
        <p:spPr>
          <a:xfrm>
            <a:off x="348020" y="477672"/>
            <a:ext cx="456652" cy="495296"/>
          </a:xfrm>
        </p:spPr>
        <p:txBody>
          <a:bodyPr/>
          <a:lstStyle/>
          <a:p>
            <a:fld id="{756CF7F9-8C9D-4439-9405-BB2DA0C66B20}" type="slidenum">
              <a:rPr lang="en-US" smtClean="0"/>
              <a:t>11</a:t>
            </a:fld>
            <a:endParaRPr lang="en-US" dirty="0"/>
          </a:p>
        </p:txBody>
      </p:sp>
    </p:spTree>
    <p:extLst>
      <p:ext uri="{BB962C8B-B14F-4D97-AF65-F5344CB8AC3E}">
        <p14:creationId xmlns:p14="http://schemas.microsoft.com/office/powerpoint/2010/main" val="68199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82D4-7D04-BFB5-DCD2-99D5A533FF8C}"/>
              </a:ext>
            </a:extLst>
          </p:cNvPr>
          <p:cNvSpPr>
            <a:spLocks noGrp="1"/>
          </p:cNvSpPr>
          <p:nvPr>
            <p:ph type="title"/>
          </p:nvPr>
        </p:nvSpPr>
        <p:spPr/>
        <p:txBody>
          <a:bodyPr/>
          <a:lstStyle/>
          <a:p>
            <a:r>
              <a:rPr lang="en-US" dirty="0"/>
              <a:t>Easy reader articles</a:t>
            </a:r>
          </a:p>
        </p:txBody>
      </p:sp>
      <p:sp>
        <p:nvSpPr>
          <p:cNvPr id="3" name="Content Placeholder 2">
            <a:extLst>
              <a:ext uri="{FF2B5EF4-FFF2-40B4-BE49-F238E27FC236}">
                <a16:creationId xmlns:a16="http://schemas.microsoft.com/office/drawing/2014/main" id="{03510778-5A3E-15D2-D078-4F4CFD327C8C}"/>
              </a:ext>
            </a:extLst>
          </p:cNvPr>
          <p:cNvSpPr>
            <a:spLocks noGrp="1"/>
          </p:cNvSpPr>
          <p:nvPr>
            <p:ph sz="half" idx="1"/>
          </p:nvPr>
        </p:nvSpPr>
        <p:spPr>
          <a:xfrm>
            <a:off x="5120878" y="218003"/>
            <a:ext cx="6269591" cy="2967835"/>
          </a:xfrm>
        </p:spPr>
        <p:txBody>
          <a:bodyPr>
            <a:normAutofit/>
          </a:bodyPr>
          <a:lstStyle/>
          <a:p>
            <a:r>
              <a:rPr lang="en-US" sz="2400" dirty="0"/>
              <a:t>Making articles easy to read: </a:t>
            </a:r>
          </a:p>
          <a:p>
            <a:pPr lvl="1"/>
            <a:r>
              <a:rPr lang="en-US" sz="2200" dirty="0"/>
              <a:t>Choose easy readable font. </a:t>
            </a:r>
          </a:p>
          <a:p>
            <a:pPr lvl="1"/>
            <a:r>
              <a:rPr lang="en-US" sz="2200" dirty="0"/>
              <a:t>Use at least font #16</a:t>
            </a:r>
          </a:p>
          <a:p>
            <a:pPr lvl="1"/>
            <a:r>
              <a:rPr lang="en-US" sz="2200" dirty="0"/>
              <a:t>Use accent markers. </a:t>
            </a:r>
          </a:p>
          <a:p>
            <a:pPr lvl="1"/>
            <a:r>
              <a:rPr lang="en-US" sz="2200" dirty="0"/>
              <a:t>Possibly make all prober nouns bold. </a:t>
            </a:r>
          </a:p>
          <a:p>
            <a:pPr lvl="1"/>
            <a:r>
              <a:rPr lang="en-US" sz="2200" dirty="0"/>
              <a:t>Shorten the article. </a:t>
            </a:r>
          </a:p>
          <a:p>
            <a:pPr lvl="1"/>
            <a:endParaRPr lang="en-US" sz="2200" dirty="0"/>
          </a:p>
        </p:txBody>
      </p:sp>
      <p:sp>
        <p:nvSpPr>
          <p:cNvPr id="6" name="Content Placeholder 5">
            <a:extLst>
              <a:ext uri="{FF2B5EF4-FFF2-40B4-BE49-F238E27FC236}">
                <a16:creationId xmlns:a16="http://schemas.microsoft.com/office/drawing/2014/main" id="{768BCA4C-46C3-0FDA-8762-EB731772038A}"/>
              </a:ext>
            </a:extLst>
          </p:cNvPr>
          <p:cNvSpPr>
            <a:spLocks noGrp="1"/>
          </p:cNvSpPr>
          <p:nvPr>
            <p:ph sz="half" idx="2"/>
          </p:nvPr>
        </p:nvSpPr>
        <p:spPr/>
        <p:txBody>
          <a:bodyPr>
            <a:normAutofit/>
          </a:bodyPr>
          <a:lstStyle/>
          <a:p>
            <a:r>
              <a:rPr lang="en-US" dirty="0">
                <a:hlinkClick r:id="rId2"/>
              </a:rPr>
              <a:t>https://tashkeel.alsharekh.org/</a:t>
            </a:r>
            <a:r>
              <a:rPr lang="en-US" dirty="0"/>
              <a:t>  </a:t>
            </a:r>
          </a:p>
          <a:p>
            <a:pPr lvl="1"/>
            <a:r>
              <a:rPr lang="en-US" dirty="0"/>
              <a:t>When using this site, pay attention to punctuations. </a:t>
            </a:r>
          </a:p>
          <a:p>
            <a:pPr lvl="1"/>
            <a:r>
              <a:rPr lang="en-US" dirty="0"/>
              <a:t>Make sure the title of the article are well defined. </a:t>
            </a:r>
          </a:p>
          <a:p>
            <a:pPr lvl="1"/>
            <a:r>
              <a:rPr lang="en-US" dirty="0"/>
              <a:t>Make sure that the paragraphs are separated. </a:t>
            </a:r>
          </a:p>
          <a:p>
            <a:endParaRPr lang="en-US" dirty="0"/>
          </a:p>
        </p:txBody>
      </p:sp>
      <p:sp>
        <p:nvSpPr>
          <p:cNvPr id="4" name="Footer Placeholder 3">
            <a:extLst>
              <a:ext uri="{FF2B5EF4-FFF2-40B4-BE49-F238E27FC236}">
                <a16:creationId xmlns:a16="http://schemas.microsoft.com/office/drawing/2014/main" id="{68282949-87ED-5B8D-F960-51672E958EC7}"/>
              </a:ext>
            </a:extLst>
          </p:cNvPr>
          <p:cNvSpPr>
            <a:spLocks noGrp="1"/>
          </p:cNvSpPr>
          <p:nvPr>
            <p:ph type="ftr" sz="quarter" idx="11"/>
          </p:nvPr>
        </p:nvSpPr>
        <p:spPr/>
        <p:txBody>
          <a:bodyPr/>
          <a:lstStyle/>
          <a:p>
            <a:r>
              <a:rPr lang="en-US"/>
              <a:t>Sana Hilmi, Reading Current Events </a:t>
            </a:r>
            <a:endParaRPr lang="en-US" dirty="0"/>
          </a:p>
        </p:txBody>
      </p:sp>
      <p:sp>
        <p:nvSpPr>
          <p:cNvPr id="5" name="Slide Number Placeholder 4">
            <a:extLst>
              <a:ext uri="{FF2B5EF4-FFF2-40B4-BE49-F238E27FC236}">
                <a16:creationId xmlns:a16="http://schemas.microsoft.com/office/drawing/2014/main" id="{6A5C770D-E9C1-9A39-74DF-86D5D27E1E4E}"/>
              </a:ext>
            </a:extLst>
          </p:cNvPr>
          <p:cNvSpPr>
            <a:spLocks noGrp="1"/>
          </p:cNvSpPr>
          <p:nvPr>
            <p:ph type="sldNum" sz="quarter" idx="12"/>
          </p:nvPr>
        </p:nvSpPr>
        <p:spPr/>
        <p:txBody>
          <a:bodyPr/>
          <a:lstStyle/>
          <a:p>
            <a:fld id="{756CF7F9-8C9D-4439-9405-BB2DA0C66B20}" type="slidenum">
              <a:rPr lang="en-US" smtClean="0"/>
              <a:t>12</a:t>
            </a:fld>
            <a:endParaRPr lang="en-US" dirty="0"/>
          </a:p>
        </p:txBody>
      </p:sp>
    </p:spTree>
    <p:extLst>
      <p:ext uri="{BB962C8B-B14F-4D97-AF65-F5344CB8AC3E}">
        <p14:creationId xmlns:p14="http://schemas.microsoft.com/office/powerpoint/2010/main" val="26319004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F502F-9334-B930-4672-39C4B7E2A7CF}"/>
              </a:ext>
            </a:extLst>
          </p:cNvPr>
          <p:cNvSpPr>
            <a:spLocks noGrp="1"/>
          </p:cNvSpPr>
          <p:nvPr>
            <p:ph type="title"/>
          </p:nvPr>
        </p:nvSpPr>
        <p:spPr/>
        <p:txBody>
          <a:bodyPr/>
          <a:lstStyle/>
          <a:p>
            <a:r>
              <a:rPr lang="en-US" dirty="0"/>
              <a:t>Beginners and Novice </a:t>
            </a:r>
          </a:p>
        </p:txBody>
      </p:sp>
      <p:sp>
        <p:nvSpPr>
          <p:cNvPr id="3" name="Content Placeholder 2">
            <a:extLst>
              <a:ext uri="{FF2B5EF4-FFF2-40B4-BE49-F238E27FC236}">
                <a16:creationId xmlns:a16="http://schemas.microsoft.com/office/drawing/2014/main" id="{C796C29B-C449-C9D3-3F95-32929C2B7D39}"/>
              </a:ext>
            </a:extLst>
          </p:cNvPr>
          <p:cNvSpPr>
            <a:spLocks noGrp="1"/>
          </p:cNvSpPr>
          <p:nvPr>
            <p:ph idx="1"/>
          </p:nvPr>
        </p:nvSpPr>
        <p:spPr>
          <a:xfrm>
            <a:off x="4716379" y="320041"/>
            <a:ext cx="7127278" cy="6342016"/>
          </a:xfrm>
        </p:spPr>
        <p:txBody>
          <a:bodyPr>
            <a:noAutofit/>
          </a:bodyPr>
          <a:lstStyle/>
          <a:p>
            <a:r>
              <a:rPr lang="en-US" sz="2400" dirty="0"/>
              <a:t>Avoid Accent markers when using familiar vocabulary. </a:t>
            </a:r>
          </a:p>
          <a:p>
            <a:r>
              <a:rPr lang="en-US" sz="2400" dirty="0"/>
              <a:t> Show a list of topics or titles covered in the News. </a:t>
            </a:r>
          </a:p>
          <a:p>
            <a:r>
              <a:rPr lang="en-US" sz="2400" dirty="0"/>
              <a:t> Start reading titles that are easily read, or familiar, non-Arabic events, covering Sprots, Economy or Fashion. </a:t>
            </a:r>
          </a:p>
          <a:p>
            <a:r>
              <a:rPr lang="en-US" sz="2400" dirty="0"/>
              <a:t>List the most frequent vocabulary for each reading and let students find the meanings. </a:t>
            </a:r>
          </a:p>
          <a:p>
            <a:r>
              <a:rPr lang="en-US" sz="2400" dirty="0"/>
              <a:t>Leave the political crisis at end of your “really wish to cover that matter” list.  </a:t>
            </a:r>
          </a:p>
        </p:txBody>
      </p:sp>
      <p:sp>
        <p:nvSpPr>
          <p:cNvPr id="4" name="Footer Placeholder 3">
            <a:extLst>
              <a:ext uri="{FF2B5EF4-FFF2-40B4-BE49-F238E27FC236}">
                <a16:creationId xmlns:a16="http://schemas.microsoft.com/office/drawing/2014/main" id="{233CF71C-5930-1336-B27F-30FFA6249A32}"/>
              </a:ext>
            </a:extLst>
          </p:cNvPr>
          <p:cNvSpPr>
            <a:spLocks noGrp="1"/>
          </p:cNvSpPr>
          <p:nvPr>
            <p:ph type="ftr" sz="quarter" idx="11"/>
          </p:nvPr>
        </p:nvSpPr>
        <p:spPr>
          <a:xfrm>
            <a:off x="804672" y="5889171"/>
            <a:ext cx="3201271" cy="657933"/>
          </a:xfrm>
        </p:spPr>
        <p:txBody>
          <a:bodyPr/>
          <a:lstStyle/>
          <a:p>
            <a:r>
              <a:rPr lang="en-US" dirty="0"/>
              <a:t>Sana Hilmi, Reading Current Events </a:t>
            </a:r>
          </a:p>
        </p:txBody>
      </p:sp>
      <p:sp>
        <p:nvSpPr>
          <p:cNvPr id="5" name="Slide Number Placeholder 4">
            <a:extLst>
              <a:ext uri="{FF2B5EF4-FFF2-40B4-BE49-F238E27FC236}">
                <a16:creationId xmlns:a16="http://schemas.microsoft.com/office/drawing/2014/main" id="{390603BC-3C90-0269-48C9-306824CEC943}"/>
              </a:ext>
            </a:extLst>
          </p:cNvPr>
          <p:cNvSpPr>
            <a:spLocks noGrp="1"/>
          </p:cNvSpPr>
          <p:nvPr>
            <p:ph type="sldNum" sz="quarter" idx="12"/>
          </p:nvPr>
        </p:nvSpPr>
        <p:spPr>
          <a:xfrm>
            <a:off x="193477" y="320040"/>
            <a:ext cx="529854" cy="457881"/>
          </a:xfrm>
        </p:spPr>
        <p:txBody>
          <a:bodyPr/>
          <a:lstStyle/>
          <a:p>
            <a:fld id="{756CF7F9-8C9D-4439-9405-BB2DA0C66B20}" type="slidenum">
              <a:rPr lang="en-US" smtClean="0"/>
              <a:t>13</a:t>
            </a:fld>
            <a:endParaRPr lang="en-US" dirty="0"/>
          </a:p>
        </p:txBody>
      </p:sp>
    </p:spTree>
    <p:extLst>
      <p:ext uri="{BB962C8B-B14F-4D97-AF65-F5344CB8AC3E}">
        <p14:creationId xmlns:p14="http://schemas.microsoft.com/office/powerpoint/2010/main" val="19467975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F502F-9334-B930-4672-39C4B7E2A7CF}"/>
              </a:ext>
            </a:extLst>
          </p:cNvPr>
          <p:cNvSpPr>
            <a:spLocks noGrp="1"/>
          </p:cNvSpPr>
          <p:nvPr>
            <p:ph type="title"/>
          </p:nvPr>
        </p:nvSpPr>
        <p:spPr/>
        <p:txBody>
          <a:bodyPr/>
          <a:lstStyle/>
          <a:p>
            <a:r>
              <a:rPr lang="en-US" dirty="0"/>
              <a:t>High Beginners – Low intermediate</a:t>
            </a:r>
          </a:p>
        </p:txBody>
      </p:sp>
      <p:sp>
        <p:nvSpPr>
          <p:cNvPr id="3" name="Content Placeholder 2">
            <a:extLst>
              <a:ext uri="{FF2B5EF4-FFF2-40B4-BE49-F238E27FC236}">
                <a16:creationId xmlns:a16="http://schemas.microsoft.com/office/drawing/2014/main" id="{C796C29B-C449-C9D3-3F95-32929C2B7D39}"/>
              </a:ext>
            </a:extLst>
          </p:cNvPr>
          <p:cNvSpPr>
            <a:spLocks noGrp="1"/>
          </p:cNvSpPr>
          <p:nvPr>
            <p:ph idx="1"/>
          </p:nvPr>
        </p:nvSpPr>
        <p:spPr>
          <a:xfrm>
            <a:off x="4767943" y="320039"/>
            <a:ext cx="7151914" cy="6407331"/>
          </a:xfrm>
        </p:spPr>
        <p:txBody>
          <a:bodyPr>
            <a:noAutofit/>
          </a:bodyPr>
          <a:lstStyle/>
          <a:p>
            <a:r>
              <a:rPr lang="en-US" sz="2400" dirty="0"/>
              <a:t>Students already built some expectations – no surprise!  </a:t>
            </a:r>
          </a:p>
          <a:p>
            <a:r>
              <a:rPr lang="en-US" sz="2400" dirty="0"/>
              <a:t> Introduce the main page or site by going over the list of topics covered in the News. </a:t>
            </a:r>
          </a:p>
          <a:p>
            <a:r>
              <a:rPr lang="en-US" sz="2400" dirty="0"/>
              <a:t> Ask students to read a piece of news that is related to your choice or interest. Better start with easy topic such as, Sprots, Economy or Fashion. </a:t>
            </a:r>
          </a:p>
          <a:p>
            <a:r>
              <a:rPr lang="en-US" sz="2400" dirty="0"/>
              <a:t>List the most frequent vocabulary for each reading, but do not provide the meanings. </a:t>
            </a:r>
          </a:p>
          <a:p>
            <a:r>
              <a:rPr lang="en-US" sz="2400" dirty="0"/>
              <a:t>Ask students to relate that article to another one in the American News.</a:t>
            </a:r>
          </a:p>
        </p:txBody>
      </p:sp>
      <p:sp>
        <p:nvSpPr>
          <p:cNvPr id="4" name="Footer Placeholder 3">
            <a:extLst>
              <a:ext uri="{FF2B5EF4-FFF2-40B4-BE49-F238E27FC236}">
                <a16:creationId xmlns:a16="http://schemas.microsoft.com/office/drawing/2014/main" id="{233CF71C-5930-1336-B27F-30FFA6249A32}"/>
              </a:ext>
            </a:extLst>
          </p:cNvPr>
          <p:cNvSpPr>
            <a:spLocks noGrp="1"/>
          </p:cNvSpPr>
          <p:nvPr>
            <p:ph type="ftr" sz="quarter" idx="11"/>
          </p:nvPr>
        </p:nvSpPr>
        <p:spPr>
          <a:xfrm>
            <a:off x="804672" y="6051808"/>
            <a:ext cx="2994442" cy="495296"/>
          </a:xfrm>
        </p:spPr>
        <p:txBody>
          <a:bodyPr/>
          <a:lstStyle/>
          <a:p>
            <a:r>
              <a:rPr lang="en-US" dirty="0"/>
              <a:t>Sana Hilmi, Reading Current Events </a:t>
            </a:r>
          </a:p>
        </p:txBody>
      </p:sp>
      <p:sp>
        <p:nvSpPr>
          <p:cNvPr id="5" name="Slide Number Placeholder 4">
            <a:extLst>
              <a:ext uri="{FF2B5EF4-FFF2-40B4-BE49-F238E27FC236}">
                <a16:creationId xmlns:a16="http://schemas.microsoft.com/office/drawing/2014/main" id="{390603BC-3C90-0269-48C9-306824CEC943}"/>
              </a:ext>
            </a:extLst>
          </p:cNvPr>
          <p:cNvSpPr>
            <a:spLocks noGrp="1"/>
          </p:cNvSpPr>
          <p:nvPr>
            <p:ph type="sldNum" sz="quarter" idx="12"/>
          </p:nvPr>
        </p:nvSpPr>
        <p:spPr>
          <a:xfrm>
            <a:off x="124877" y="395103"/>
            <a:ext cx="914400" cy="320040"/>
          </a:xfrm>
        </p:spPr>
        <p:txBody>
          <a:bodyPr/>
          <a:lstStyle/>
          <a:p>
            <a:fld id="{756CF7F9-8C9D-4439-9405-BB2DA0C66B20}" type="slidenum">
              <a:rPr lang="en-US" smtClean="0"/>
              <a:t>14</a:t>
            </a:fld>
            <a:endParaRPr lang="en-US" dirty="0"/>
          </a:p>
        </p:txBody>
      </p:sp>
    </p:spTree>
    <p:extLst>
      <p:ext uri="{BB962C8B-B14F-4D97-AF65-F5344CB8AC3E}">
        <p14:creationId xmlns:p14="http://schemas.microsoft.com/office/powerpoint/2010/main" val="116622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F502F-9334-B930-4672-39C4B7E2A7CF}"/>
              </a:ext>
            </a:extLst>
          </p:cNvPr>
          <p:cNvSpPr>
            <a:spLocks noGrp="1"/>
          </p:cNvSpPr>
          <p:nvPr>
            <p:ph type="title"/>
          </p:nvPr>
        </p:nvSpPr>
        <p:spPr/>
        <p:txBody>
          <a:bodyPr/>
          <a:lstStyle/>
          <a:p>
            <a:r>
              <a:rPr lang="en-US" dirty="0"/>
              <a:t>Intermediate</a:t>
            </a:r>
          </a:p>
        </p:txBody>
      </p:sp>
      <p:sp>
        <p:nvSpPr>
          <p:cNvPr id="3" name="Content Placeholder 2">
            <a:extLst>
              <a:ext uri="{FF2B5EF4-FFF2-40B4-BE49-F238E27FC236}">
                <a16:creationId xmlns:a16="http://schemas.microsoft.com/office/drawing/2014/main" id="{C796C29B-C449-C9D3-3F95-32929C2B7D39}"/>
              </a:ext>
            </a:extLst>
          </p:cNvPr>
          <p:cNvSpPr>
            <a:spLocks noGrp="1"/>
          </p:cNvSpPr>
          <p:nvPr>
            <p:ph idx="1"/>
          </p:nvPr>
        </p:nvSpPr>
        <p:spPr>
          <a:xfrm>
            <a:off x="4767943" y="163503"/>
            <a:ext cx="7151914" cy="6563868"/>
          </a:xfrm>
        </p:spPr>
        <p:txBody>
          <a:bodyPr>
            <a:noAutofit/>
          </a:bodyPr>
          <a:lstStyle/>
          <a:p>
            <a:pPr>
              <a:lnSpc>
                <a:spcPct val="100000"/>
              </a:lnSpc>
              <a:spcBef>
                <a:spcPts val="600"/>
              </a:spcBef>
            </a:pPr>
            <a:r>
              <a:rPr lang="en-US" sz="2800" dirty="0"/>
              <a:t>Students have seen authentic materials. </a:t>
            </a:r>
          </a:p>
          <a:p>
            <a:pPr>
              <a:lnSpc>
                <a:spcPct val="100000"/>
              </a:lnSpc>
              <a:spcBef>
                <a:spcPts val="600"/>
              </a:spcBef>
            </a:pPr>
            <a:r>
              <a:rPr lang="en-US" sz="2800" dirty="0"/>
              <a:t>Make sure they are familiar with the most frequent vocabulary used in the news.</a:t>
            </a:r>
          </a:p>
          <a:p>
            <a:pPr>
              <a:lnSpc>
                <a:spcPct val="100000"/>
              </a:lnSpc>
              <a:spcBef>
                <a:spcPts val="600"/>
              </a:spcBef>
            </a:pPr>
            <a:r>
              <a:rPr lang="en-US" sz="2800" dirty="0"/>
              <a:t> Students search for an article related to the topic you choose or of their interest. Start with an easily topic such as, Sprots, Economy and Fashion. </a:t>
            </a:r>
          </a:p>
          <a:p>
            <a:pPr>
              <a:lnSpc>
                <a:spcPct val="100000"/>
              </a:lnSpc>
              <a:spcBef>
                <a:spcPts val="600"/>
              </a:spcBef>
            </a:pPr>
            <a:r>
              <a:rPr lang="en-US" sz="2800" dirty="0"/>
              <a:t>Student will bring the article with a brief summary or translation; depending on students’ levels. </a:t>
            </a:r>
          </a:p>
          <a:p>
            <a:pPr>
              <a:lnSpc>
                <a:spcPct val="100000"/>
              </a:lnSpc>
              <a:spcBef>
                <a:spcPts val="600"/>
              </a:spcBef>
            </a:pPr>
            <a:r>
              <a:rPr lang="en-US" sz="2800" dirty="0"/>
              <a:t>Students will share their findings with the class or group. </a:t>
            </a:r>
          </a:p>
          <a:p>
            <a:pPr>
              <a:lnSpc>
                <a:spcPct val="100000"/>
              </a:lnSpc>
              <a:spcBef>
                <a:spcPts val="600"/>
              </a:spcBef>
            </a:pPr>
            <a:r>
              <a:rPr lang="en-US" sz="2800" dirty="0"/>
              <a:t>Ask students to relate that article to another one in the American News. </a:t>
            </a:r>
          </a:p>
        </p:txBody>
      </p:sp>
      <p:sp>
        <p:nvSpPr>
          <p:cNvPr id="4" name="Footer Placeholder 3">
            <a:extLst>
              <a:ext uri="{FF2B5EF4-FFF2-40B4-BE49-F238E27FC236}">
                <a16:creationId xmlns:a16="http://schemas.microsoft.com/office/drawing/2014/main" id="{233CF71C-5930-1336-B27F-30FFA6249A32}"/>
              </a:ext>
            </a:extLst>
          </p:cNvPr>
          <p:cNvSpPr>
            <a:spLocks noGrp="1"/>
          </p:cNvSpPr>
          <p:nvPr>
            <p:ph type="ftr" sz="quarter" idx="11"/>
          </p:nvPr>
        </p:nvSpPr>
        <p:spPr>
          <a:xfrm>
            <a:off x="804672" y="6051808"/>
            <a:ext cx="2994442" cy="495296"/>
          </a:xfrm>
        </p:spPr>
        <p:txBody>
          <a:bodyPr/>
          <a:lstStyle/>
          <a:p>
            <a:r>
              <a:rPr lang="en-US" dirty="0"/>
              <a:t>Sana Hilmi, Reading Current Events </a:t>
            </a:r>
          </a:p>
        </p:txBody>
      </p:sp>
      <p:sp>
        <p:nvSpPr>
          <p:cNvPr id="5" name="Slide Number Placeholder 4">
            <a:extLst>
              <a:ext uri="{FF2B5EF4-FFF2-40B4-BE49-F238E27FC236}">
                <a16:creationId xmlns:a16="http://schemas.microsoft.com/office/drawing/2014/main" id="{390603BC-3C90-0269-48C9-306824CEC943}"/>
              </a:ext>
            </a:extLst>
          </p:cNvPr>
          <p:cNvSpPr>
            <a:spLocks noGrp="1"/>
          </p:cNvSpPr>
          <p:nvPr>
            <p:ph type="sldNum" sz="quarter" idx="12"/>
          </p:nvPr>
        </p:nvSpPr>
        <p:spPr>
          <a:xfrm>
            <a:off x="272143" y="320039"/>
            <a:ext cx="914400" cy="320040"/>
          </a:xfrm>
        </p:spPr>
        <p:txBody>
          <a:bodyPr/>
          <a:lstStyle/>
          <a:p>
            <a:fld id="{756CF7F9-8C9D-4439-9405-BB2DA0C66B20}" type="slidenum">
              <a:rPr lang="en-US" smtClean="0"/>
              <a:t>15</a:t>
            </a:fld>
            <a:endParaRPr lang="en-US" dirty="0"/>
          </a:p>
        </p:txBody>
      </p:sp>
    </p:spTree>
    <p:extLst>
      <p:ext uri="{BB962C8B-B14F-4D97-AF65-F5344CB8AC3E}">
        <p14:creationId xmlns:p14="http://schemas.microsoft.com/office/powerpoint/2010/main" val="135467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6F891-899B-561A-B7ED-205D4B96FF6A}"/>
              </a:ext>
            </a:extLst>
          </p:cNvPr>
          <p:cNvSpPr>
            <a:spLocks noGrp="1"/>
          </p:cNvSpPr>
          <p:nvPr>
            <p:ph type="title"/>
          </p:nvPr>
        </p:nvSpPr>
        <p:spPr/>
        <p:txBody>
          <a:bodyPr/>
          <a:lstStyle/>
          <a:p>
            <a:r>
              <a:rPr lang="en-US" dirty="0"/>
              <a:t>Online Discussions</a:t>
            </a:r>
          </a:p>
        </p:txBody>
      </p:sp>
      <p:sp>
        <p:nvSpPr>
          <p:cNvPr id="3" name="Content Placeholder 2">
            <a:extLst>
              <a:ext uri="{FF2B5EF4-FFF2-40B4-BE49-F238E27FC236}">
                <a16:creationId xmlns:a16="http://schemas.microsoft.com/office/drawing/2014/main" id="{BC716356-8866-8E84-951E-B8BEEB4EBE83}"/>
              </a:ext>
            </a:extLst>
          </p:cNvPr>
          <p:cNvSpPr>
            <a:spLocks noGrp="1"/>
          </p:cNvSpPr>
          <p:nvPr>
            <p:ph idx="1"/>
          </p:nvPr>
        </p:nvSpPr>
        <p:spPr>
          <a:xfrm>
            <a:off x="4680857" y="320040"/>
            <a:ext cx="7336972" cy="6374674"/>
          </a:xfrm>
        </p:spPr>
        <p:txBody>
          <a:bodyPr>
            <a:normAutofit/>
          </a:bodyPr>
          <a:lstStyle/>
          <a:p>
            <a:r>
              <a:rPr lang="en-US" sz="2800" dirty="0">
                <a:solidFill>
                  <a:srgbClr val="7030A0"/>
                </a:solidFill>
              </a:rPr>
              <a:t>Assignment 1: Students copy one important piece of news based on the date of posting. Because students can see the posts before replying, they may not repeat the same news. </a:t>
            </a:r>
          </a:p>
          <a:p>
            <a:r>
              <a:rPr lang="en-US" sz="2800" dirty="0">
                <a:solidFill>
                  <a:srgbClr val="7030A0"/>
                </a:solidFill>
              </a:rPr>
              <a:t>Assignment 2: Students respond to 2 posts. </a:t>
            </a:r>
          </a:p>
          <a:p>
            <a:r>
              <a:rPr lang="en-US" sz="2800" dirty="0">
                <a:solidFill>
                  <a:srgbClr val="7030A0"/>
                </a:solidFill>
              </a:rPr>
              <a:t>Assignment 3: Students are asked to compare and contrast one posted piece of news to similar one in English. </a:t>
            </a:r>
          </a:p>
          <a:p>
            <a:pPr marL="457200" lvl="1"/>
            <a:r>
              <a:rPr lang="en-US" sz="2400" dirty="0">
                <a:solidFill>
                  <a:srgbClr val="7030A0"/>
                </a:solidFill>
              </a:rPr>
              <a:t>Beginners will only copy and paste the title, while intermediate will write a short summary. Beginners may reply and compare in English. </a:t>
            </a:r>
          </a:p>
        </p:txBody>
      </p:sp>
      <p:sp>
        <p:nvSpPr>
          <p:cNvPr id="4" name="Footer Placeholder 3">
            <a:extLst>
              <a:ext uri="{FF2B5EF4-FFF2-40B4-BE49-F238E27FC236}">
                <a16:creationId xmlns:a16="http://schemas.microsoft.com/office/drawing/2014/main" id="{E78F6CC7-AB57-0AB1-56BF-3D084FA2C761}"/>
              </a:ext>
            </a:extLst>
          </p:cNvPr>
          <p:cNvSpPr>
            <a:spLocks noGrp="1"/>
          </p:cNvSpPr>
          <p:nvPr>
            <p:ph type="ftr" sz="quarter" idx="11"/>
          </p:nvPr>
        </p:nvSpPr>
        <p:spPr>
          <a:xfrm>
            <a:off x="804672" y="6128657"/>
            <a:ext cx="3353671" cy="418447"/>
          </a:xfrm>
        </p:spPr>
        <p:txBody>
          <a:bodyPr/>
          <a:lstStyle/>
          <a:p>
            <a:r>
              <a:rPr lang="en-US" dirty="0"/>
              <a:t>Sana Hilmi, Reading Current Events </a:t>
            </a:r>
          </a:p>
        </p:txBody>
      </p:sp>
      <p:sp>
        <p:nvSpPr>
          <p:cNvPr id="5" name="Slide Number Placeholder 4">
            <a:extLst>
              <a:ext uri="{FF2B5EF4-FFF2-40B4-BE49-F238E27FC236}">
                <a16:creationId xmlns:a16="http://schemas.microsoft.com/office/drawing/2014/main" id="{3288623C-AF63-27DC-7971-05BB0A0B683D}"/>
              </a:ext>
            </a:extLst>
          </p:cNvPr>
          <p:cNvSpPr>
            <a:spLocks noGrp="1"/>
          </p:cNvSpPr>
          <p:nvPr>
            <p:ph type="sldNum" sz="quarter" idx="12"/>
          </p:nvPr>
        </p:nvSpPr>
        <p:spPr>
          <a:xfrm>
            <a:off x="174171" y="347402"/>
            <a:ext cx="914400" cy="320040"/>
          </a:xfrm>
        </p:spPr>
        <p:txBody>
          <a:bodyPr/>
          <a:lstStyle/>
          <a:p>
            <a:fld id="{756CF7F9-8C9D-4439-9405-BB2DA0C66B20}" type="slidenum">
              <a:rPr lang="en-US" smtClean="0"/>
              <a:t>16</a:t>
            </a:fld>
            <a:endParaRPr lang="en-US" dirty="0"/>
          </a:p>
        </p:txBody>
      </p:sp>
    </p:spTree>
    <p:extLst>
      <p:ext uri="{BB962C8B-B14F-4D97-AF65-F5344CB8AC3E}">
        <p14:creationId xmlns:p14="http://schemas.microsoft.com/office/powerpoint/2010/main" val="1215398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E2D15-2937-C34B-5064-2BDECA9D177F}"/>
              </a:ext>
            </a:extLst>
          </p:cNvPr>
          <p:cNvSpPr>
            <a:spLocks noGrp="1"/>
          </p:cNvSpPr>
          <p:nvPr>
            <p:ph type="title"/>
          </p:nvPr>
        </p:nvSpPr>
        <p:spPr/>
        <p:txBody>
          <a:bodyPr/>
          <a:lstStyle/>
          <a:p>
            <a:r>
              <a:rPr lang="en-US" dirty="0"/>
              <a:t>Cont. Discussion Board </a:t>
            </a:r>
          </a:p>
        </p:txBody>
      </p:sp>
      <p:sp>
        <p:nvSpPr>
          <p:cNvPr id="3" name="Content Placeholder 2">
            <a:extLst>
              <a:ext uri="{FF2B5EF4-FFF2-40B4-BE49-F238E27FC236}">
                <a16:creationId xmlns:a16="http://schemas.microsoft.com/office/drawing/2014/main" id="{0FC23BCB-9449-0A15-F433-8961BB5F1089}"/>
              </a:ext>
            </a:extLst>
          </p:cNvPr>
          <p:cNvSpPr>
            <a:spLocks noGrp="1"/>
          </p:cNvSpPr>
          <p:nvPr>
            <p:ph sz="half" idx="1"/>
          </p:nvPr>
        </p:nvSpPr>
        <p:spPr>
          <a:xfrm>
            <a:off x="5120878" y="803187"/>
            <a:ext cx="6269591" cy="2625813"/>
          </a:xfrm>
        </p:spPr>
        <p:txBody>
          <a:bodyPr>
            <a:normAutofit/>
          </a:bodyPr>
          <a:lstStyle/>
          <a:p>
            <a:r>
              <a:rPr lang="en-US" dirty="0"/>
              <a:t>Each student will post an event such as sports, celebrity news, or opening of a show, or fashion show based on his/her interest regardless of the time or date of the event. </a:t>
            </a:r>
          </a:p>
          <a:p>
            <a:r>
              <a:rPr lang="en-US" dirty="0"/>
              <a:t>Students are allowed to see others’ word before they post and they may repeat the story or news but not the same article. </a:t>
            </a:r>
          </a:p>
        </p:txBody>
      </p:sp>
      <p:sp>
        <p:nvSpPr>
          <p:cNvPr id="4" name="Content Placeholder 3">
            <a:extLst>
              <a:ext uri="{FF2B5EF4-FFF2-40B4-BE49-F238E27FC236}">
                <a16:creationId xmlns:a16="http://schemas.microsoft.com/office/drawing/2014/main" id="{5F1F4480-237A-DADC-F350-B0FC64E6C6D7}"/>
              </a:ext>
            </a:extLst>
          </p:cNvPr>
          <p:cNvSpPr>
            <a:spLocks noGrp="1"/>
          </p:cNvSpPr>
          <p:nvPr>
            <p:ph sz="half" idx="2"/>
          </p:nvPr>
        </p:nvSpPr>
        <p:spPr/>
        <p:txBody>
          <a:bodyPr>
            <a:normAutofit/>
          </a:bodyPr>
          <a:lstStyle/>
          <a:p>
            <a:r>
              <a:rPr lang="en-US" dirty="0"/>
              <a:t>Students may comment or like the posts. Students are also allowed to ask questions to each other requesting more information. Students may post pictures related to those events that are mentioned in other students posts. </a:t>
            </a:r>
          </a:p>
        </p:txBody>
      </p:sp>
      <p:sp>
        <p:nvSpPr>
          <p:cNvPr id="5" name="Footer Placeholder 4">
            <a:extLst>
              <a:ext uri="{FF2B5EF4-FFF2-40B4-BE49-F238E27FC236}">
                <a16:creationId xmlns:a16="http://schemas.microsoft.com/office/drawing/2014/main" id="{B70CDF63-D4B4-12B9-D8C1-7DC102390C30}"/>
              </a:ext>
            </a:extLst>
          </p:cNvPr>
          <p:cNvSpPr>
            <a:spLocks noGrp="1"/>
          </p:cNvSpPr>
          <p:nvPr>
            <p:ph type="ftr" sz="quarter" idx="11"/>
          </p:nvPr>
        </p:nvSpPr>
        <p:spPr/>
        <p:txBody>
          <a:bodyPr/>
          <a:lstStyle/>
          <a:p>
            <a:r>
              <a:rPr lang="en-US"/>
              <a:t>Sana Hilmi, Reading Current Events </a:t>
            </a:r>
            <a:endParaRPr lang="en-US" dirty="0"/>
          </a:p>
        </p:txBody>
      </p:sp>
      <p:sp>
        <p:nvSpPr>
          <p:cNvPr id="6" name="Slide Number Placeholder 5">
            <a:extLst>
              <a:ext uri="{FF2B5EF4-FFF2-40B4-BE49-F238E27FC236}">
                <a16:creationId xmlns:a16="http://schemas.microsoft.com/office/drawing/2014/main" id="{CBB5D6EB-E3B1-A124-D629-36FD80160571}"/>
              </a:ext>
            </a:extLst>
          </p:cNvPr>
          <p:cNvSpPr>
            <a:spLocks noGrp="1"/>
          </p:cNvSpPr>
          <p:nvPr>
            <p:ph type="sldNum" sz="quarter" idx="12"/>
          </p:nvPr>
        </p:nvSpPr>
        <p:spPr/>
        <p:txBody>
          <a:bodyPr/>
          <a:lstStyle/>
          <a:p>
            <a:fld id="{756CF7F9-8C9D-4439-9405-BB2DA0C66B20}" type="slidenum">
              <a:rPr lang="en-US" smtClean="0"/>
              <a:t>17</a:t>
            </a:fld>
            <a:endParaRPr lang="en-US" dirty="0"/>
          </a:p>
        </p:txBody>
      </p:sp>
    </p:spTree>
    <p:extLst>
      <p:ext uri="{BB962C8B-B14F-4D97-AF65-F5344CB8AC3E}">
        <p14:creationId xmlns:p14="http://schemas.microsoft.com/office/powerpoint/2010/main" val="25635354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3A267-90EC-CA50-61FA-87AFD2B238A6}"/>
              </a:ext>
            </a:extLst>
          </p:cNvPr>
          <p:cNvSpPr>
            <a:spLocks noGrp="1"/>
          </p:cNvSpPr>
          <p:nvPr>
            <p:ph type="title"/>
          </p:nvPr>
        </p:nvSpPr>
        <p:spPr/>
        <p:txBody>
          <a:bodyPr/>
          <a:lstStyle/>
          <a:p>
            <a:r>
              <a:rPr lang="en-US" dirty="0"/>
              <a:t>Popular Arab Newspapers </a:t>
            </a:r>
          </a:p>
        </p:txBody>
      </p:sp>
      <p:sp>
        <p:nvSpPr>
          <p:cNvPr id="9" name="Content Placeholder 8">
            <a:extLst>
              <a:ext uri="{FF2B5EF4-FFF2-40B4-BE49-F238E27FC236}">
                <a16:creationId xmlns:a16="http://schemas.microsoft.com/office/drawing/2014/main" id="{853EFADD-7249-18F4-0484-57C02BEFE8E2}"/>
              </a:ext>
            </a:extLst>
          </p:cNvPr>
          <p:cNvSpPr>
            <a:spLocks noGrp="1"/>
          </p:cNvSpPr>
          <p:nvPr>
            <p:ph sz="half" idx="1"/>
          </p:nvPr>
        </p:nvSpPr>
        <p:spPr>
          <a:xfrm>
            <a:off x="5120878" y="803188"/>
            <a:ext cx="6269591" cy="1428222"/>
          </a:xfrm>
        </p:spPr>
        <p:txBody>
          <a:bodyPr/>
          <a:lstStyle/>
          <a:p>
            <a:r>
              <a:rPr lang="en-US" dirty="0"/>
              <a:t>List some popular magazines and newspapers from different places in the Arab world to allow students search and browse on their own. </a:t>
            </a:r>
          </a:p>
        </p:txBody>
      </p:sp>
      <p:sp>
        <p:nvSpPr>
          <p:cNvPr id="10" name="Content Placeholder 9">
            <a:extLst>
              <a:ext uri="{FF2B5EF4-FFF2-40B4-BE49-F238E27FC236}">
                <a16:creationId xmlns:a16="http://schemas.microsoft.com/office/drawing/2014/main" id="{77AC5DEB-695F-F5A7-0329-3855B3EB5C33}"/>
              </a:ext>
            </a:extLst>
          </p:cNvPr>
          <p:cNvSpPr>
            <a:spLocks noGrp="1"/>
          </p:cNvSpPr>
          <p:nvPr>
            <p:ph sz="half" idx="2"/>
          </p:nvPr>
        </p:nvSpPr>
        <p:spPr>
          <a:xfrm>
            <a:off x="5118447" y="2497541"/>
            <a:ext cx="6268882" cy="4229830"/>
          </a:xfrm>
        </p:spPr>
        <p:txBody>
          <a:bodyPr>
            <a:normAutofit/>
          </a:bodyPr>
          <a:lstStyle/>
          <a:p>
            <a:pPr algn="r" rtl="1"/>
            <a:r>
              <a:rPr lang="ar-IQ" sz="2400" dirty="0"/>
              <a:t>مجلة سيدتي: مجلة سعودية تصدر في لندن</a:t>
            </a:r>
          </a:p>
          <a:p>
            <a:pPr algn="r" rtl="1"/>
            <a:r>
              <a:rPr lang="ar-IQ" sz="2400" dirty="0"/>
              <a:t>مجلة المجلة: مجلة سعودية تصدر في لندن</a:t>
            </a:r>
          </a:p>
          <a:p>
            <a:pPr algn="r" rtl="1"/>
            <a:r>
              <a:rPr lang="ar-IQ" sz="2400" dirty="0"/>
              <a:t>جريدة الشرق الأوسط: جريدة سعودية تصدر في لندن</a:t>
            </a:r>
          </a:p>
          <a:p>
            <a:pPr algn="r" rtl="1"/>
            <a:r>
              <a:rPr lang="ar-IQ" sz="2400" dirty="0"/>
              <a:t>مجلة العربي: مجلة كويتية تصدر في الكويت</a:t>
            </a:r>
          </a:p>
          <a:p>
            <a:pPr algn="r" rtl="1"/>
            <a:r>
              <a:rPr lang="ar-IQ" sz="2400" dirty="0"/>
              <a:t>مجلة ماجد: مجلة كويتية تصدر في الكويت للأطفال</a:t>
            </a:r>
            <a:endParaRPr lang="en-US" sz="2400" dirty="0"/>
          </a:p>
        </p:txBody>
      </p:sp>
      <p:sp>
        <p:nvSpPr>
          <p:cNvPr id="5" name="Footer Placeholder 4">
            <a:extLst>
              <a:ext uri="{FF2B5EF4-FFF2-40B4-BE49-F238E27FC236}">
                <a16:creationId xmlns:a16="http://schemas.microsoft.com/office/drawing/2014/main" id="{BE196572-C5B2-D48A-56C1-F927CE8427C1}"/>
              </a:ext>
            </a:extLst>
          </p:cNvPr>
          <p:cNvSpPr>
            <a:spLocks noGrp="1"/>
          </p:cNvSpPr>
          <p:nvPr>
            <p:ph type="ftr" sz="quarter" idx="11"/>
          </p:nvPr>
        </p:nvSpPr>
        <p:spPr>
          <a:xfrm>
            <a:off x="804672" y="6172200"/>
            <a:ext cx="3585156" cy="374904"/>
          </a:xfrm>
        </p:spPr>
        <p:txBody>
          <a:bodyPr/>
          <a:lstStyle/>
          <a:p>
            <a:r>
              <a:rPr lang="en-US" dirty="0"/>
              <a:t>Sana Hilmi, Reading Current Events </a:t>
            </a:r>
          </a:p>
        </p:txBody>
      </p:sp>
      <p:sp>
        <p:nvSpPr>
          <p:cNvPr id="6" name="Slide Number Placeholder 5">
            <a:extLst>
              <a:ext uri="{FF2B5EF4-FFF2-40B4-BE49-F238E27FC236}">
                <a16:creationId xmlns:a16="http://schemas.microsoft.com/office/drawing/2014/main" id="{85560554-7497-6209-1CD9-A3E848F23C8A}"/>
              </a:ext>
            </a:extLst>
          </p:cNvPr>
          <p:cNvSpPr>
            <a:spLocks noGrp="1"/>
          </p:cNvSpPr>
          <p:nvPr>
            <p:ph type="sldNum" sz="quarter" idx="12"/>
          </p:nvPr>
        </p:nvSpPr>
        <p:spPr>
          <a:xfrm>
            <a:off x="347472" y="374631"/>
            <a:ext cx="914400" cy="320040"/>
          </a:xfrm>
        </p:spPr>
        <p:txBody>
          <a:bodyPr/>
          <a:lstStyle/>
          <a:p>
            <a:fld id="{756CF7F9-8C9D-4439-9405-BB2DA0C66B20}" type="slidenum">
              <a:rPr lang="en-US" smtClean="0"/>
              <a:t>18</a:t>
            </a:fld>
            <a:endParaRPr lang="en-US" dirty="0"/>
          </a:p>
        </p:txBody>
      </p:sp>
    </p:spTree>
    <p:extLst>
      <p:ext uri="{BB962C8B-B14F-4D97-AF65-F5344CB8AC3E}">
        <p14:creationId xmlns:p14="http://schemas.microsoft.com/office/powerpoint/2010/main" val="4031584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C0A57-DE39-DD90-E598-3B33A8BBE342}"/>
              </a:ext>
            </a:extLst>
          </p:cNvPr>
          <p:cNvSpPr>
            <a:spLocks noGrp="1"/>
          </p:cNvSpPr>
          <p:nvPr>
            <p:ph type="title"/>
          </p:nvPr>
        </p:nvSpPr>
        <p:spPr/>
        <p:txBody>
          <a:bodyPr/>
          <a:lstStyle/>
          <a:p>
            <a:r>
              <a:rPr lang="en-US" dirty="0"/>
              <a:t>Useful textbooks</a:t>
            </a:r>
          </a:p>
        </p:txBody>
      </p:sp>
      <p:sp>
        <p:nvSpPr>
          <p:cNvPr id="7" name="Content Placeholder 6">
            <a:extLst>
              <a:ext uri="{FF2B5EF4-FFF2-40B4-BE49-F238E27FC236}">
                <a16:creationId xmlns:a16="http://schemas.microsoft.com/office/drawing/2014/main" id="{5BF667DE-3877-8A7C-F2AB-93B524A8DEF1}"/>
              </a:ext>
            </a:extLst>
          </p:cNvPr>
          <p:cNvSpPr>
            <a:spLocks noGrp="1"/>
          </p:cNvSpPr>
          <p:nvPr>
            <p:ph idx="1"/>
          </p:nvPr>
        </p:nvSpPr>
        <p:spPr/>
        <p:txBody>
          <a:bodyPr/>
          <a:lstStyle/>
          <a:p>
            <a:r>
              <a:rPr lang="en-US" dirty="0" err="1"/>
              <a:t>Ahlan</a:t>
            </a:r>
            <a:r>
              <a:rPr lang="en-US" dirty="0"/>
              <a:t> </a:t>
            </a:r>
            <a:r>
              <a:rPr lang="en-US" dirty="0" err="1"/>
              <a:t>Wa</a:t>
            </a:r>
            <a:r>
              <a:rPr lang="en-US" dirty="0"/>
              <a:t> </a:t>
            </a:r>
            <a:r>
              <a:rPr lang="en-US" dirty="0" err="1"/>
              <a:t>Sahlan</a:t>
            </a:r>
            <a:r>
              <a:rPr lang="en-US" dirty="0"/>
              <a:t>, Beginning Arabic Lesson Nine</a:t>
            </a:r>
          </a:p>
          <a:p>
            <a:r>
              <a:rPr lang="en-US" dirty="0">
                <a:hlinkClick r:id="rId2"/>
              </a:rPr>
              <a:t>https://letslearnarabic.files.wordpress.com/2011/12/ahlan_wa_sahlan_2010_book.pdf</a:t>
            </a:r>
            <a:endParaRPr lang="en-US" dirty="0"/>
          </a:p>
          <a:p>
            <a:pPr marL="0" indent="0">
              <a:buNone/>
            </a:pPr>
            <a:endParaRPr lang="en-US" dirty="0"/>
          </a:p>
          <a:p>
            <a:r>
              <a:rPr lang="en-US" dirty="0"/>
              <a:t>Al-</a:t>
            </a:r>
            <a:r>
              <a:rPr lang="en-US" dirty="0" err="1"/>
              <a:t>Kitaab</a:t>
            </a:r>
            <a:r>
              <a:rPr lang="en-US" dirty="0"/>
              <a:t> Al-</a:t>
            </a:r>
            <a:r>
              <a:rPr lang="en-US" dirty="0" err="1"/>
              <a:t>Asasi</a:t>
            </a:r>
            <a:r>
              <a:rPr lang="en-US" dirty="0"/>
              <a:t> Part One </a:t>
            </a:r>
          </a:p>
          <a:p>
            <a:r>
              <a:rPr lang="en-US" dirty="0">
                <a:hlinkClick r:id="rId3"/>
              </a:rPr>
              <a:t>https://archive.org/details/AlkitabAlasasi1</a:t>
            </a:r>
            <a:endParaRPr lang="en-US" dirty="0"/>
          </a:p>
          <a:p>
            <a:pPr marL="0" indent="0">
              <a:buNone/>
            </a:pPr>
            <a:endParaRPr lang="en-US" dirty="0"/>
          </a:p>
          <a:p>
            <a:endParaRPr lang="en-US" dirty="0"/>
          </a:p>
        </p:txBody>
      </p:sp>
      <p:sp>
        <p:nvSpPr>
          <p:cNvPr id="5" name="Footer Placeholder 4">
            <a:extLst>
              <a:ext uri="{FF2B5EF4-FFF2-40B4-BE49-F238E27FC236}">
                <a16:creationId xmlns:a16="http://schemas.microsoft.com/office/drawing/2014/main" id="{141E7564-0C09-61FE-DB94-7906AB293A91}"/>
              </a:ext>
            </a:extLst>
          </p:cNvPr>
          <p:cNvSpPr>
            <a:spLocks noGrp="1"/>
          </p:cNvSpPr>
          <p:nvPr>
            <p:ph type="ftr" sz="quarter" idx="11"/>
          </p:nvPr>
        </p:nvSpPr>
        <p:spPr/>
        <p:txBody>
          <a:bodyPr/>
          <a:lstStyle/>
          <a:p>
            <a:r>
              <a:rPr lang="en-US"/>
              <a:t>Sana Hilmi, Reading Current Events </a:t>
            </a:r>
            <a:endParaRPr lang="en-US" dirty="0"/>
          </a:p>
        </p:txBody>
      </p:sp>
      <p:sp>
        <p:nvSpPr>
          <p:cNvPr id="6" name="Slide Number Placeholder 5">
            <a:extLst>
              <a:ext uri="{FF2B5EF4-FFF2-40B4-BE49-F238E27FC236}">
                <a16:creationId xmlns:a16="http://schemas.microsoft.com/office/drawing/2014/main" id="{78143AEE-7A5E-8CC9-E001-2EEEBD42A817}"/>
              </a:ext>
            </a:extLst>
          </p:cNvPr>
          <p:cNvSpPr>
            <a:spLocks noGrp="1"/>
          </p:cNvSpPr>
          <p:nvPr>
            <p:ph type="sldNum" sz="quarter" idx="12"/>
          </p:nvPr>
        </p:nvSpPr>
        <p:spPr/>
        <p:txBody>
          <a:bodyPr/>
          <a:lstStyle/>
          <a:p>
            <a:fld id="{756CF7F9-8C9D-4439-9405-BB2DA0C66B20}" type="slidenum">
              <a:rPr lang="en-US" smtClean="0"/>
              <a:t>19</a:t>
            </a:fld>
            <a:endParaRPr lang="en-US" dirty="0"/>
          </a:p>
        </p:txBody>
      </p:sp>
    </p:spTree>
    <p:extLst>
      <p:ext uri="{BB962C8B-B14F-4D97-AF65-F5344CB8AC3E}">
        <p14:creationId xmlns:p14="http://schemas.microsoft.com/office/powerpoint/2010/main" val="423605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A52F6-2251-F923-E49F-3D94F9FDDDC3}"/>
              </a:ext>
            </a:extLst>
          </p:cNvPr>
          <p:cNvSpPr>
            <a:spLocks noGrp="1"/>
          </p:cNvSpPr>
          <p:nvPr>
            <p:ph type="title"/>
          </p:nvPr>
        </p:nvSpPr>
        <p:spPr/>
        <p:txBody>
          <a:bodyPr/>
          <a:lstStyle/>
          <a:p>
            <a:r>
              <a:rPr lang="en-US" dirty="0"/>
              <a:t>Topics covered</a:t>
            </a:r>
          </a:p>
        </p:txBody>
      </p:sp>
      <p:sp>
        <p:nvSpPr>
          <p:cNvPr id="3" name="Content Placeholder 2">
            <a:extLst>
              <a:ext uri="{FF2B5EF4-FFF2-40B4-BE49-F238E27FC236}">
                <a16:creationId xmlns:a16="http://schemas.microsoft.com/office/drawing/2014/main" id="{DBB2E5F4-3FB1-92AD-9E62-7C22DD7DA6C2}"/>
              </a:ext>
            </a:extLst>
          </p:cNvPr>
          <p:cNvSpPr>
            <a:spLocks noGrp="1"/>
          </p:cNvSpPr>
          <p:nvPr>
            <p:ph idx="1"/>
          </p:nvPr>
        </p:nvSpPr>
        <p:spPr>
          <a:xfrm>
            <a:off x="4796059" y="803186"/>
            <a:ext cx="6604262" cy="5248622"/>
          </a:xfrm>
        </p:spPr>
        <p:txBody>
          <a:bodyPr>
            <a:normAutofit/>
          </a:bodyPr>
          <a:lstStyle/>
          <a:p>
            <a:r>
              <a:rPr lang="en-US" sz="3200" dirty="0"/>
              <a:t> Maintaining Positive atmosphere </a:t>
            </a:r>
          </a:p>
          <a:p>
            <a:r>
              <a:rPr lang="en-US" sz="3200" dirty="0"/>
              <a:t> Showing Inclusion in Class</a:t>
            </a:r>
          </a:p>
          <a:p>
            <a:r>
              <a:rPr lang="en-US" sz="3200" dirty="0"/>
              <a:t> Choosing your topics </a:t>
            </a:r>
          </a:p>
          <a:p>
            <a:r>
              <a:rPr lang="en-US" sz="3200" dirty="0"/>
              <a:t>Relevant Topics and Texts </a:t>
            </a:r>
          </a:p>
          <a:p>
            <a:r>
              <a:rPr lang="en-US" sz="3200" dirty="0"/>
              <a:t> Assigning Suitable Homework </a:t>
            </a:r>
          </a:p>
        </p:txBody>
      </p:sp>
      <p:sp>
        <p:nvSpPr>
          <p:cNvPr id="4" name="Footer Placeholder 3">
            <a:extLst>
              <a:ext uri="{FF2B5EF4-FFF2-40B4-BE49-F238E27FC236}">
                <a16:creationId xmlns:a16="http://schemas.microsoft.com/office/drawing/2014/main" id="{21802C88-449D-508A-0FBD-1B94142AB046}"/>
              </a:ext>
            </a:extLst>
          </p:cNvPr>
          <p:cNvSpPr>
            <a:spLocks noGrp="1"/>
          </p:cNvSpPr>
          <p:nvPr>
            <p:ph type="ftr" sz="quarter" idx="11"/>
          </p:nvPr>
        </p:nvSpPr>
        <p:spPr/>
        <p:txBody>
          <a:bodyPr/>
          <a:lstStyle/>
          <a:p>
            <a:r>
              <a:rPr lang="en-US" dirty="0"/>
              <a:t>Sana Hilmi, Reading Current Events </a:t>
            </a:r>
          </a:p>
        </p:txBody>
      </p:sp>
      <p:sp>
        <p:nvSpPr>
          <p:cNvPr id="5" name="Slide Number Placeholder 4">
            <a:extLst>
              <a:ext uri="{FF2B5EF4-FFF2-40B4-BE49-F238E27FC236}">
                <a16:creationId xmlns:a16="http://schemas.microsoft.com/office/drawing/2014/main" id="{B82B8D02-D7C9-9A8B-ABD1-9080359393F4}"/>
              </a:ext>
            </a:extLst>
          </p:cNvPr>
          <p:cNvSpPr>
            <a:spLocks noGrp="1"/>
          </p:cNvSpPr>
          <p:nvPr>
            <p:ph type="sldNum" sz="quarter" idx="12"/>
          </p:nvPr>
        </p:nvSpPr>
        <p:spPr/>
        <p:txBody>
          <a:bodyPr/>
          <a:lstStyle/>
          <a:p>
            <a:fld id="{756CF7F9-8C9D-4439-9405-BB2DA0C66B20}" type="slidenum">
              <a:rPr lang="en-US" smtClean="0"/>
              <a:t>2</a:t>
            </a:fld>
            <a:endParaRPr lang="en-US" dirty="0"/>
          </a:p>
        </p:txBody>
      </p:sp>
    </p:spTree>
    <p:extLst>
      <p:ext uri="{BB962C8B-B14F-4D97-AF65-F5344CB8AC3E}">
        <p14:creationId xmlns:p14="http://schemas.microsoft.com/office/powerpoint/2010/main" val="3141513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D8A1372-6DCD-D00A-F9A7-B6C0B0EFAC99}"/>
              </a:ext>
            </a:extLst>
          </p:cNvPr>
          <p:cNvSpPr>
            <a:spLocks noGrp="1"/>
          </p:cNvSpPr>
          <p:nvPr>
            <p:ph type="title"/>
          </p:nvPr>
        </p:nvSpPr>
        <p:spPr/>
        <p:txBody>
          <a:bodyPr/>
          <a:lstStyle/>
          <a:p>
            <a:r>
              <a:rPr lang="en-US" dirty="0"/>
              <a:t>Citations </a:t>
            </a:r>
          </a:p>
        </p:txBody>
      </p:sp>
      <p:sp>
        <p:nvSpPr>
          <p:cNvPr id="8" name="Content Placeholder 7">
            <a:extLst>
              <a:ext uri="{FF2B5EF4-FFF2-40B4-BE49-F238E27FC236}">
                <a16:creationId xmlns:a16="http://schemas.microsoft.com/office/drawing/2014/main" id="{385CBF68-4460-8DDC-E3FA-14411A2449B7}"/>
              </a:ext>
            </a:extLst>
          </p:cNvPr>
          <p:cNvSpPr>
            <a:spLocks noGrp="1"/>
          </p:cNvSpPr>
          <p:nvPr>
            <p:ph idx="1"/>
          </p:nvPr>
        </p:nvSpPr>
        <p:spPr>
          <a:xfrm>
            <a:off x="4955059" y="803186"/>
            <a:ext cx="6993925" cy="5248622"/>
          </a:xfrm>
        </p:spPr>
        <p:txBody>
          <a:bodyPr>
            <a:normAutofit/>
          </a:bodyPr>
          <a:lstStyle/>
          <a:p>
            <a:endParaRPr lang="en-US" sz="1600" b="1" dirty="0">
              <a:latin typeface="+mj-lt"/>
              <a:hlinkClick r:id="rId2"/>
            </a:endParaRPr>
          </a:p>
          <a:p>
            <a:r>
              <a:rPr lang="en-US" sz="1600" b="1" dirty="0">
                <a:latin typeface="+mj-lt"/>
                <a:hlinkClick r:id="rId3"/>
              </a:rPr>
              <a:t>https://archive.org/details/AlkitabAlasasi1</a:t>
            </a:r>
            <a:endParaRPr lang="en-US" sz="1600" b="1" dirty="0">
              <a:latin typeface="+mj-lt"/>
              <a:hlinkClick r:id="rId2"/>
            </a:endParaRPr>
          </a:p>
          <a:p>
            <a:r>
              <a:rPr lang="en-US" sz="1600" b="1" dirty="0">
                <a:latin typeface="+mj-lt"/>
                <a:hlinkClick r:id="rId2"/>
              </a:rPr>
              <a:t>“Culturally Responsive Practices in the World Language Classroom” FLAVA 2023</a:t>
            </a:r>
          </a:p>
          <a:p>
            <a:r>
              <a:rPr lang="en-US" sz="1600" b="1" dirty="0">
                <a:latin typeface="+mj-lt"/>
                <a:hlinkClick r:id="rId2"/>
              </a:rPr>
              <a:t>https://youtu.be/Y0NqYpyD2ZU?si=I07X4MhG90vkm98l</a:t>
            </a:r>
            <a:endParaRPr lang="en-US" sz="1600" b="1" dirty="0">
              <a:latin typeface="+mj-lt"/>
            </a:endParaRPr>
          </a:p>
          <a:p>
            <a:r>
              <a:rPr lang="en-US" sz="1600" b="1" dirty="0">
                <a:latin typeface="+mj-lt"/>
                <a:hlinkClick r:id="rId4"/>
              </a:rPr>
              <a:t>https://letslearnarabic.files.wordpress.com/2011/12/ahlan_wa_sahlan_2010_book.pdf</a:t>
            </a:r>
            <a:endParaRPr lang="en-US" sz="1600" b="1" dirty="0">
              <a:latin typeface="+mj-lt"/>
            </a:endParaRPr>
          </a:p>
          <a:p>
            <a:r>
              <a:rPr lang="en-US" sz="1600" b="1" dirty="0">
                <a:latin typeface="+mj-lt"/>
                <a:hlinkClick r:id="rId5"/>
              </a:rPr>
              <a:t>Explain vs Defend: Which One Is The Correct One? (thecontentauthority.com)</a:t>
            </a:r>
            <a:endParaRPr lang="en-US" sz="1600" b="1" dirty="0">
              <a:latin typeface="+mj-lt"/>
            </a:endParaRPr>
          </a:p>
          <a:p>
            <a:pPr fontAlgn="base"/>
            <a:r>
              <a:rPr lang="en-US" sz="1600" b="1" dirty="0">
                <a:solidFill>
                  <a:srgbClr val="000000"/>
                </a:solidFill>
                <a:effectLst/>
                <a:latin typeface="+mj-lt"/>
                <a:hlinkClick r:id="rId6" tooltip="Original URL: https://www.zennedmath.com/levels-of-culture-for-culturally-relevant-teaching/. Click or tap if you trust this link."/>
              </a:rPr>
              <a:t>https://www.zennedmath.com/levels-of-culture-for-culturally-relevant-teaching/</a:t>
            </a:r>
            <a:endParaRPr lang="en-US" sz="1600" b="1" dirty="0">
              <a:effectLst/>
              <a:latin typeface="+mj-lt"/>
            </a:endParaRPr>
          </a:p>
          <a:p>
            <a:r>
              <a:rPr lang="en-US" sz="1600" b="1" dirty="0">
                <a:effectLst/>
                <a:latin typeface="+mj-lt"/>
                <a:hlinkClick r:id="rId7"/>
              </a:rPr>
              <a:t>https://seidlitzblog.org/2020/12/07/culturally-responsive-pedagogy-moving-below-the-surface/</a:t>
            </a:r>
            <a:endParaRPr lang="en-US" sz="1600" b="1" dirty="0">
              <a:effectLst/>
              <a:latin typeface="+mj-lt"/>
            </a:endParaRPr>
          </a:p>
          <a:p>
            <a:r>
              <a:rPr lang="en-US" dirty="0">
                <a:effectLst/>
                <a:hlinkClick r:id="rId8"/>
              </a:rPr>
              <a:t>https://tashkeel.alsharekh.org/</a:t>
            </a:r>
            <a:endParaRPr lang="en-US" dirty="0">
              <a:effectLst/>
            </a:endParaRPr>
          </a:p>
          <a:p>
            <a:pPr marL="0" indent="0">
              <a:buNone/>
            </a:pPr>
            <a:br>
              <a:rPr lang="en-US" dirty="0">
                <a:effectLst/>
              </a:rPr>
            </a:br>
            <a:endParaRPr lang="en-US" dirty="0"/>
          </a:p>
        </p:txBody>
      </p:sp>
      <p:sp>
        <p:nvSpPr>
          <p:cNvPr id="5" name="Footer Placeholder 4">
            <a:extLst>
              <a:ext uri="{FF2B5EF4-FFF2-40B4-BE49-F238E27FC236}">
                <a16:creationId xmlns:a16="http://schemas.microsoft.com/office/drawing/2014/main" id="{6E91D435-43E3-9581-F389-0EF97B67C5D3}"/>
              </a:ext>
            </a:extLst>
          </p:cNvPr>
          <p:cNvSpPr>
            <a:spLocks noGrp="1"/>
          </p:cNvSpPr>
          <p:nvPr>
            <p:ph type="ftr" sz="quarter" idx="11"/>
          </p:nvPr>
        </p:nvSpPr>
        <p:spPr/>
        <p:txBody>
          <a:bodyPr/>
          <a:lstStyle/>
          <a:p>
            <a:r>
              <a:rPr lang="en-US" dirty="0"/>
              <a:t>Sana Hilmi, Reading Current Events </a:t>
            </a:r>
          </a:p>
        </p:txBody>
      </p:sp>
      <p:sp>
        <p:nvSpPr>
          <p:cNvPr id="6" name="Slide Number Placeholder 5">
            <a:extLst>
              <a:ext uri="{FF2B5EF4-FFF2-40B4-BE49-F238E27FC236}">
                <a16:creationId xmlns:a16="http://schemas.microsoft.com/office/drawing/2014/main" id="{95B32635-92CB-E704-3F55-F7D65175E8AD}"/>
              </a:ext>
            </a:extLst>
          </p:cNvPr>
          <p:cNvSpPr>
            <a:spLocks noGrp="1"/>
          </p:cNvSpPr>
          <p:nvPr>
            <p:ph type="sldNum" sz="quarter" idx="12"/>
          </p:nvPr>
        </p:nvSpPr>
        <p:spPr/>
        <p:txBody>
          <a:bodyPr/>
          <a:lstStyle/>
          <a:p>
            <a:fld id="{756CF7F9-8C9D-4439-9405-BB2DA0C66B20}" type="slidenum">
              <a:rPr lang="en-US" smtClean="0"/>
              <a:t>20</a:t>
            </a:fld>
            <a:endParaRPr lang="en-US" dirty="0"/>
          </a:p>
        </p:txBody>
      </p:sp>
    </p:spTree>
    <p:extLst>
      <p:ext uri="{BB962C8B-B14F-4D97-AF65-F5344CB8AC3E}">
        <p14:creationId xmlns:p14="http://schemas.microsoft.com/office/powerpoint/2010/main" val="361198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468A5-94B1-E419-9095-6BFD89DD2F61}"/>
              </a:ext>
            </a:extLst>
          </p:cNvPr>
          <p:cNvSpPr>
            <a:spLocks noGrp="1"/>
          </p:cNvSpPr>
          <p:nvPr>
            <p:ph type="title"/>
          </p:nvPr>
        </p:nvSpPr>
        <p:spPr/>
        <p:txBody>
          <a:bodyPr/>
          <a:lstStyle/>
          <a:p>
            <a:r>
              <a:rPr lang="en-US" dirty="0"/>
              <a:t>Classroom Atmosphere  </a:t>
            </a:r>
          </a:p>
        </p:txBody>
      </p:sp>
      <p:sp>
        <p:nvSpPr>
          <p:cNvPr id="3" name="Content Placeholder 2">
            <a:extLst>
              <a:ext uri="{FF2B5EF4-FFF2-40B4-BE49-F238E27FC236}">
                <a16:creationId xmlns:a16="http://schemas.microsoft.com/office/drawing/2014/main" id="{58A900D6-F43E-F60D-33BE-55F795A86864}"/>
              </a:ext>
            </a:extLst>
          </p:cNvPr>
          <p:cNvSpPr>
            <a:spLocks noGrp="1"/>
          </p:cNvSpPr>
          <p:nvPr>
            <p:ph sz="half" idx="1"/>
          </p:nvPr>
        </p:nvSpPr>
        <p:spPr>
          <a:xfrm>
            <a:off x="1408670" y="320040"/>
            <a:ext cx="9981800" cy="826747"/>
          </a:xfrm>
        </p:spPr>
        <p:txBody>
          <a:bodyPr>
            <a:normAutofit/>
          </a:bodyPr>
          <a:lstStyle/>
          <a:p>
            <a:r>
              <a:rPr lang="en-US" sz="3600" dirty="0"/>
              <a:t> Creating positive atmosphere in class </a:t>
            </a:r>
          </a:p>
        </p:txBody>
      </p:sp>
      <p:sp>
        <p:nvSpPr>
          <p:cNvPr id="4" name="Content Placeholder 3">
            <a:extLst>
              <a:ext uri="{FF2B5EF4-FFF2-40B4-BE49-F238E27FC236}">
                <a16:creationId xmlns:a16="http://schemas.microsoft.com/office/drawing/2014/main" id="{57E5AE3D-E23E-E1C3-60D4-24AFF475A88B}"/>
              </a:ext>
            </a:extLst>
          </p:cNvPr>
          <p:cNvSpPr>
            <a:spLocks noGrp="1"/>
          </p:cNvSpPr>
          <p:nvPr>
            <p:ph sz="half" idx="2"/>
          </p:nvPr>
        </p:nvSpPr>
        <p:spPr>
          <a:xfrm>
            <a:off x="4942703" y="1742303"/>
            <a:ext cx="6447766" cy="4313446"/>
          </a:xfrm>
        </p:spPr>
        <p:txBody>
          <a:bodyPr>
            <a:normAutofit/>
          </a:bodyPr>
          <a:lstStyle/>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1100" dirty="0"/>
          </a:p>
          <a:p>
            <a:endParaRPr lang="en-US" sz="2800" dirty="0"/>
          </a:p>
          <a:p>
            <a:r>
              <a:rPr lang="en-US" sz="1100" dirty="0">
                <a:hlinkClick r:id="rId3"/>
              </a:rPr>
              <a:t>https://youtu.be/Y0NqYpyD2ZU?si=YP_ex7I28AO9miUG</a:t>
            </a:r>
            <a:endParaRPr lang="en-US" sz="1100" dirty="0"/>
          </a:p>
          <a:p>
            <a:endParaRPr lang="en-US" sz="2800" dirty="0"/>
          </a:p>
          <a:p>
            <a:endParaRPr lang="en-US" sz="2800" dirty="0"/>
          </a:p>
        </p:txBody>
      </p:sp>
      <p:sp>
        <p:nvSpPr>
          <p:cNvPr id="5" name="Footer Placeholder 4">
            <a:extLst>
              <a:ext uri="{FF2B5EF4-FFF2-40B4-BE49-F238E27FC236}">
                <a16:creationId xmlns:a16="http://schemas.microsoft.com/office/drawing/2014/main" id="{1D6EE67E-FD4C-B594-303C-B71304571A73}"/>
              </a:ext>
            </a:extLst>
          </p:cNvPr>
          <p:cNvSpPr>
            <a:spLocks noGrp="1"/>
          </p:cNvSpPr>
          <p:nvPr>
            <p:ph type="ftr" sz="quarter" idx="11"/>
          </p:nvPr>
        </p:nvSpPr>
        <p:spPr/>
        <p:txBody>
          <a:bodyPr/>
          <a:lstStyle/>
          <a:p>
            <a:r>
              <a:rPr lang="en-US" dirty="0"/>
              <a:t>Sana Hilmi, Reading Current Events </a:t>
            </a:r>
          </a:p>
        </p:txBody>
      </p:sp>
      <p:sp>
        <p:nvSpPr>
          <p:cNvPr id="6" name="Slide Number Placeholder 5">
            <a:extLst>
              <a:ext uri="{FF2B5EF4-FFF2-40B4-BE49-F238E27FC236}">
                <a16:creationId xmlns:a16="http://schemas.microsoft.com/office/drawing/2014/main" id="{DD398413-ABFA-A16B-AEA5-4129CCA8DEEA}"/>
              </a:ext>
            </a:extLst>
          </p:cNvPr>
          <p:cNvSpPr>
            <a:spLocks noGrp="1"/>
          </p:cNvSpPr>
          <p:nvPr>
            <p:ph type="sldNum" sz="quarter" idx="12"/>
          </p:nvPr>
        </p:nvSpPr>
        <p:spPr/>
        <p:txBody>
          <a:bodyPr/>
          <a:lstStyle/>
          <a:p>
            <a:fld id="{756CF7F9-8C9D-4439-9405-BB2DA0C66B20}" type="slidenum">
              <a:rPr lang="en-US" smtClean="0"/>
              <a:t>3</a:t>
            </a:fld>
            <a:endParaRPr lang="en-US" dirty="0"/>
          </a:p>
        </p:txBody>
      </p:sp>
      <p:pic>
        <p:nvPicPr>
          <p:cNvPr id="7" name="Online Media 6" title="Positive Classroom Atmosphere 🙂">
            <a:hlinkClick r:id="" action="ppaction://media"/>
            <a:extLst>
              <a:ext uri="{FF2B5EF4-FFF2-40B4-BE49-F238E27FC236}">
                <a16:creationId xmlns:a16="http://schemas.microsoft.com/office/drawing/2014/main" id="{838EE9EF-66A4-7A0E-D1BC-9233049B3D88}"/>
              </a:ext>
            </a:extLst>
          </p:cNvPr>
          <p:cNvPicPr>
            <a:picLocks noRot="1" noChangeAspect="1"/>
          </p:cNvPicPr>
          <p:nvPr>
            <a:videoFile r:link="rId1"/>
          </p:nvPr>
        </p:nvPicPr>
        <p:blipFill>
          <a:blip r:embed="rId4"/>
          <a:stretch>
            <a:fillRect/>
          </a:stretch>
        </p:blipFill>
        <p:spPr>
          <a:xfrm>
            <a:off x="4942703" y="1753206"/>
            <a:ext cx="6541811" cy="3696124"/>
          </a:xfrm>
          <a:prstGeom prst="rect">
            <a:avLst/>
          </a:prstGeom>
        </p:spPr>
      </p:pic>
    </p:spTree>
    <p:extLst>
      <p:ext uri="{BB962C8B-B14F-4D97-AF65-F5344CB8AC3E}">
        <p14:creationId xmlns:p14="http://schemas.microsoft.com/office/powerpoint/2010/main" val="194232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AA106F-7E83-C29C-98DC-28AC15D1C41C}"/>
              </a:ext>
            </a:extLst>
          </p:cNvPr>
          <p:cNvSpPr>
            <a:spLocks noGrp="1"/>
          </p:cNvSpPr>
          <p:nvPr>
            <p:ph sz="half" idx="1"/>
          </p:nvPr>
        </p:nvSpPr>
        <p:spPr>
          <a:xfrm>
            <a:off x="4626864" y="79745"/>
            <a:ext cx="7382256" cy="1871329"/>
          </a:xfrm>
        </p:spPr>
        <p:txBody>
          <a:bodyPr/>
          <a:lstStyle/>
          <a:p>
            <a:pPr>
              <a:spcBef>
                <a:spcPts val="0"/>
              </a:spcBef>
            </a:pPr>
            <a:r>
              <a:rPr lang="en-US" dirty="0"/>
              <a:t>Most of the culture is below the surface. Be aware of that. </a:t>
            </a:r>
          </a:p>
          <a:p>
            <a:pPr>
              <a:spcBef>
                <a:spcPts val="0"/>
              </a:spcBef>
            </a:pPr>
            <a:r>
              <a:rPr lang="en-US" dirty="0"/>
              <a:t>The deeper, the greater. You can’t go that deep! </a:t>
            </a:r>
          </a:p>
          <a:p>
            <a:pPr>
              <a:spcBef>
                <a:spcPts val="0"/>
              </a:spcBef>
            </a:pPr>
            <a:r>
              <a:rPr lang="en-US" dirty="0"/>
              <a:t>Be mindful of others: Recognize &amp; understand differences. </a:t>
            </a:r>
          </a:p>
          <a:p>
            <a:pPr>
              <a:spcBef>
                <a:spcPts val="0"/>
              </a:spcBef>
            </a:pPr>
            <a:r>
              <a:rPr lang="en-US" dirty="0"/>
              <a:t>Be sensitive and inclusive. </a:t>
            </a:r>
          </a:p>
          <a:p>
            <a:pPr>
              <a:spcBef>
                <a:spcPts val="0"/>
              </a:spcBef>
            </a:pPr>
            <a:r>
              <a:rPr lang="en-US" dirty="0"/>
              <a:t>Bridge the gaps between students’ beliefs and the real world. </a:t>
            </a:r>
          </a:p>
          <a:p>
            <a:pPr>
              <a:spcBef>
                <a:spcPts val="0"/>
              </a:spcBef>
            </a:pPr>
            <a:endParaRPr lang="en-US" dirty="0"/>
          </a:p>
        </p:txBody>
      </p:sp>
      <p:pic>
        <p:nvPicPr>
          <p:cNvPr id="8" name="Content Placeholder 7">
            <a:extLst>
              <a:ext uri="{FF2B5EF4-FFF2-40B4-BE49-F238E27FC236}">
                <a16:creationId xmlns:a16="http://schemas.microsoft.com/office/drawing/2014/main" id="{67DDEB4A-DF73-3991-6B56-A05BB23CEC7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636526" y="2004067"/>
            <a:ext cx="5459104" cy="4774188"/>
          </a:xfrm>
        </p:spPr>
      </p:pic>
      <p:sp>
        <p:nvSpPr>
          <p:cNvPr id="5" name="Footer Placeholder 4">
            <a:extLst>
              <a:ext uri="{FF2B5EF4-FFF2-40B4-BE49-F238E27FC236}">
                <a16:creationId xmlns:a16="http://schemas.microsoft.com/office/drawing/2014/main" id="{132A60B5-23BD-DA61-03EA-233E2B21C8C8}"/>
              </a:ext>
            </a:extLst>
          </p:cNvPr>
          <p:cNvSpPr>
            <a:spLocks noGrp="1"/>
          </p:cNvSpPr>
          <p:nvPr>
            <p:ph type="ftr" sz="quarter" idx="11"/>
          </p:nvPr>
        </p:nvSpPr>
        <p:spPr>
          <a:xfrm>
            <a:off x="804672" y="6227064"/>
            <a:ext cx="2825632" cy="320040"/>
          </a:xfrm>
        </p:spPr>
        <p:txBody>
          <a:bodyPr/>
          <a:lstStyle/>
          <a:p>
            <a:r>
              <a:rPr lang="en-US" dirty="0"/>
              <a:t>Sana Hilmi, Reading Current Events </a:t>
            </a:r>
          </a:p>
        </p:txBody>
      </p:sp>
      <p:sp>
        <p:nvSpPr>
          <p:cNvPr id="6" name="Slide Number Placeholder 5">
            <a:extLst>
              <a:ext uri="{FF2B5EF4-FFF2-40B4-BE49-F238E27FC236}">
                <a16:creationId xmlns:a16="http://schemas.microsoft.com/office/drawing/2014/main" id="{1B283686-B69F-1190-0B0A-0147C030D11F}"/>
              </a:ext>
            </a:extLst>
          </p:cNvPr>
          <p:cNvSpPr>
            <a:spLocks noGrp="1"/>
          </p:cNvSpPr>
          <p:nvPr>
            <p:ph type="sldNum" sz="quarter" idx="12"/>
          </p:nvPr>
        </p:nvSpPr>
        <p:spPr>
          <a:xfrm>
            <a:off x="182880" y="150876"/>
            <a:ext cx="914400" cy="320040"/>
          </a:xfrm>
        </p:spPr>
        <p:txBody>
          <a:bodyPr/>
          <a:lstStyle/>
          <a:p>
            <a:fld id="{756CF7F9-8C9D-4439-9405-BB2DA0C66B20}" type="slidenum">
              <a:rPr lang="en-US" smtClean="0"/>
              <a:t>4</a:t>
            </a:fld>
            <a:endParaRPr lang="en-US" dirty="0"/>
          </a:p>
        </p:txBody>
      </p:sp>
      <p:sp>
        <p:nvSpPr>
          <p:cNvPr id="2" name="Title 1">
            <a:extLst>
              <a:ext uri="{FF2B5EF4-FFF2-40B4-BE49-F238E27FC236}">
                <a16:creationId xmlns:a16="http://schemas.microsoft.com/office/drawing/2014/main" id="{CD1C910C-8A12-F0E9-7AC7-259F77B8CE3C}"/>
              </a:ext>
            </a:extLst>
          </p:cNvPr>
          <p:cNvSpPr>
            <a:spLocks noGrp="1"/>
          </p:cNvSpPr>
          <p:nvPr>
            <p:ph type="title"/>
          </p:nvPr>
        </p:nvSpPr>
        <p:spPr/>
        <p:txBody>
          <a:bodyPr/>
          <a:lstStyle/>
          <a:p>
            <a:r>
              <a:rPr lang="en-US" dirty="0"/>
              <a:t>The Iceberg Concept of Culture </a:t>
            </a:r>
          </a:p>
        </p:txBody>
      </p:sp>
    </p:spTree>
    <p:extLst>
      <p:ext uri="{BB962C8B-B14F-4D97-AF65-F5344CB8AC3E}">
        <p14:creationId xmlns:p14="http://schemas.microsoft.com/office/powerpoint/2010/main" val="1218252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8FCDBD4-DCC9-2109-9A82-4D0A91C21FC9}"/>
              </a:ext>
            </a:extLst>
          </p:cNvPr>
          <p:cNvSpPr>
            <a:spLocks noGrp="1"/>
          </p:cNvSpPr>
          <p:nvPr>
            <p:ph type="ftr" sz="quarter" idx="11"/>
          </p:nvPr>
        </p:nvSpPr>
        <p:spPr>
          <a:xfrm>
            <a:off x="10976075" y="5484079"/>
            <a:ext cx="999835" cy="1182851"/>
          </a:xfrm>
        </p:spPr>
        <p:txBody>
          <a:bodyPr/>
          <a:lstStyle/>
          <a:p>
            <a:r>
              <a:rPr lang="en-US" dirty="0"/>
              <a:t>Sana </a:t>
            </a:r>
            <a:r>
              <a:rPr lang="en-US" dirty="0" err="1"/>
              <a:t>Hilmi</a:t>
            </a:r>
            <a:r>
              <a:rPr lang="en-US" dirty="0"/>
              <a:t>, Reading Current Events </a:t>
            </a:r>
          </a:p>
        </p:txBody>
      </p:sp>
      <p:sp>
        <p:nvSpPr>
          <p:cNvPr id="3" name="Slide Number Placeholder 2">
            <a:extLst>
              <a:ext uri="{FF2B5EF4-FFF2-40B4-BE49-F238E27FC236}">
                <a16:creationId xmlns:a16="http://schemas.microsoft.com/office/drawing/2014/main" id="{9D45359D-41CF-7237-B9D4-ABA94F760639}"/>
              </a:ext>
            </a:extLst>
          </p:cNvPr>
          <p:cNvSpPr>
            <a:spLocks noGrp="1"/>
          </p:cNvSpPr>
          <p:nvPr>
            <p:ph type="sldNum" sz="quarter" idx="12"/>
          </p:nvPr>
        </p:nvSpPr>
        <p:spPr/>
        <p:txBody>
          <a:bodyPr/>
          <a:lstStyle/>
          <a:p>
            <a:fld id="{756CF7F9-8C9D-4439-9405-BB2DA0C66B20}" type="slidenum">
              <a:rPr lang="en-US" smtClean="0"/>
              <a:t>5</a:t>
            </a:fld>
            <a:endParaRPr lang="en-US" dirty="0"/>
          </a:p>
        </p:txBody>
      </p:sp>
      <p:pic>
        <p:nvPicPr>
          <p:cNvPr id="1026" name="Picture 2" descr="An iceberg. The deepest part of the iceberg below the water says deep culture which decision-making and world view.">
            <a:extLst>
              <a:ext uri="{FF2B5EF4-FFF2-40B4-BE49-F238E27FC236}">
                <a16:creationId xmlns:a16="http://schemas.microsoft.com/office/drawing/2014/main" id="{3BB80782-ED17-1CC9-1E47-575B2F159A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955" y="209672"/>
            <a:ext cx="10474658" cy="646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553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468A5-94B1-E419-9095-6BFD89DD2F61}"/>
              </a:ext>
            </a:extLst>
          </p:cNvPr>
          <p:cNvSpPr>
            <a:spLocks noGrp="1"/>
          </p:cNvSpPr>
          <p:nvPr>
            <p:ph type="title"/>
          </p:nvPr>
        </p:nvSpPr>
        <p:spPr/>
        <p:txBody>
          <a:bodyPr/>
          <a:lstStyle/>
          <a:p>
            <a:r>
              <a:rPr lang="en-US" dirty="0"/>
              <a:t>Classroom Atmosphere </a:t>
            </a:r>
          </a:p>
        </p:txBody>
      </p:sp>
      <p:sp>
        <p:nvSpPr>
          <p:cNvPr id="3" name="Content Placeholder 2">
            <a:extLst>
              <a:ext uri="{FF2B5EF4-FFF2-40B4-BE49-F238E27FC236}">
                <a16:creationId xmlns:a16="http://schemas.microsoft.com/office/drawing/2014/main" id="{58A900D6-F43E-F60D-33BE-55F795A86864}"/>
              </a:ext>
            </a:extLst>
          </p:cNvPr>
          <p:cNvSpPr>
            <a:spLocks noGrp="1"/>
          </p:cNvSpPr>
          <p:nvPr>
            <p:ph sz="half" idx="1"/>
          </p:nvPr>
        </p:nvSpPr>
        <p:spPr>
          <a:xfrm>
            <a:off x="278559" y="230538"/>
            <a:ext cx="11448003" cy="894545"/>
          </a:xfrm>
        </p:spPr>
        <p:txBody>
          <a:bodyPr>
            <a:normAutofit fontScale="92500"/>
          </a:bodyPr>
          <a:lstStyle/>
          <a:p>
            <a:r>
              <a:rPr lang="en-US" sz="3600" dirty="0"/>
              <a:t>Showing positive atmosphere while assigning an activity </a:t>
            </a:r>
          </a:p>
        </p:txBody>
      </p:sp>
      <p:sp>
        <p:nvSpPr>
          <p:cNvPr id="4" name="Content Placeholder 3">
            <a:extLst>
              <a:ext uri="{FF2B5EF4-FFF2-40B4-BE49-F238E27FC236}">
                <a16:creationId xmlns:a16="http://schemas.microsoft.com/office/drawing/2014/main" id="{57E5AE3D-E23E-E1C3-60D4-24AFF475A88B}"/>
              </a:ext>
            </a:extLst>
          </p:cNvPr>
          <p:cNvSpPr>
            <a:spLocks noGrp="1"/>
          </p:cNvSpPr>
          <p:nvPr>
            <p:ph sz="half" idx="2"/>
          </p:nvPr>
        </p:nvSpPr>
        <p:spPr>
          <a:xfrm>
            <a:off x="4844503" y="1125082"/>
            <a:ext cx="7200143" cy="5572443"/>
          </a:xfrm>
        </p:spPr>
        <p:txBody>
          <a:bodyPr>
            <a:normAutofit fontScale="92500"/>
          </a:bodyPr>
          <a:lstStyle/>
          <a:p>
            <a:r>
              <a:rPr lang="en-US" sz="2800" dirty="0"/>
              <a:t>Avoid assignments that might strike a chord or bring negative criticism.  </a:t>
            </a:r>
          </a:p>
          <a:p>
            <a:r>
              <a:rPr lang="en-US" sz="2800" dirty="0"/>
              <a:t>Be in control of your emotions and your feelings and place them aside. </a:t>
            </a:r>
          </a:p>
          <a:p>
            <a:r>
              <a:rPr lang="en-US" sz="2800" dirty="0"/>
              <a:t>Keep your opinion and thoughts of the matter away from the reach of the students. </a:t>
            </a:r>
          </a:p>
          <a:p>
            <a:r>
              <a:rPr lang="en-US" sz="2800" dirty="0"/>
              <a:t>Avoid expectations and judgements. </a:t>
            </a:r>
          </a:p>
          <a:p>
            <a:r>
              <a:rPr lang="en-US" sz="2800" dirty="0"/>
              <a:t>Do not let anyone put you or any student in a defensive situation.  </a:t>
            </a:r>
          </a:p>
        </p:txBody>
      </p:sp>
      <p:sp>
        <p:nvSpPr>
          <p:cNvPr id="5" name="Footer Placeholder 4">
            <a:extLst>
              <a:ext uri="{FF2B5EF4-FFF2-40B4-BE49-F238E27FC236}">
                <a16:creationId xmlns:a16="http://schemas.microsoft.com/office/drawing/2014/main" id="{1D6EE67E-FD4C-B594-303C-B71304571A73}"/>
              </a:ext>
            </a:extLst>
          </p:cNvPr>
          <p:cNvSpPr>
            <a:spLocks noGrp="1"/>
          </p:cNvSpPr>
          <p:nvPr>
            <p:ph type="ftr" sz="quarter" idx="11"/>
          </p:nvPr>
        </p:nvSpPr>
        <p:spPr>
          <a:xfrm>
            <a:off x="804672" y="6227064"/>
            <a:ext cx="3500829" cy="320040"/>
          </a:xfrm>
        </p:spPr>
        <p:txBody>
          <a:bodyPr/>
          <a:lstStyle/>
          <a:p>
            <a:r>
              <a:rPr lang="en-US" dirty="0"/>
              <a:t>Sana Hilmi, Reading Current Events </a:t>
            </a:r>
          </a:p>
        </p:txBody>
      </p:sp>
      <p:sp>
        <p:nvSpPr>
          <p:cNvPr id="6" name="Slide Number Placeholder 5">
            <a:extLst>
              <a:ext uri="{FF2B5EF4-FFF2-40B4-BE49-F238E27FC236}">
                <a16:creationId xmlns:a16="http://schemas.microsoft.com/office/drawing/2014/main" id="{DD398413-ABFA-A16B-AEA5-4129CCA8DEEA}"/>
              </a:ext>
            </a:extLst>
          </p:cNvPr>
          <p:cNvSpPr>
            <a:spLocks noGrp="1"/>
          </p:cNvSpPr>
          <p:nvPr>
            <p:ph type="sldNum" sz="quarter" idx="12"/>
          </p:nvPr>
        </p:nvSpPr>
        <p:spPr>
          <a:xfrm>
            <a:off x="321276" y="1125083"/>
            <a:ext cx="914400" cy="320040"/>
          </a:xfrm>
        </p:spPr>
        <p:txBody>
          <a:bodyPr/>
          <a:lstStyle/>
          <a:p>
            <a:fld id="{756CF7F9-8C9D-4439-9405-BB2DA0C66B20}" type="slidenum">
              <a:rPr lang="en-US" smtClean="0"/>
              <a:t>6</a:t>
            </a:fld>
            <a:endParaRPr lang="en-US" dirty="0"/>
          </a:p>
        </p:txBody>
      </p:sp>
    </p:spTree>
    <p:extLst>
      <p:ext uri="{BB962C8B-B14F-4D97-AF65-F5344CB8AC3E}">
        <p14:creationId xmlns:p14="http://schemas.microsoft.com/office/powerpoint/2010/main" val="3908106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37908C3-F652-44AE-4228-5263CCE3DFDC}"/>
              </a:ext>
            </a:extLst>
          </p:cNvPr>
          <p:cNvSpPr>
            <a:spLocks noGrp="1"/>
          </p:cNvSpPr>
          <p:nvPr>
            <p:ph type="title"/>
          </p:nvPr>
        </p:nvSpPr>
        <p:spPr/>
        <p:txBody>
          <a:bodyPr>
            <a:normAutofit fontScale="90000"/>
          </a:bodyPr>
          <a:lstStyle/>
          <a:p>
            <a:r>
              <a:rPr lang="en-US" sz="4400" dirty="0"/>
              <a:t>Explain Vs Defend </a:t>
            </a:r>
            <a:br>
              <a:rPr lang="en-US" dirty="0"/>
            </a:br>
            <a:br>
              <a:rPr lang="en-US" dirty="0"/>
            </a:br>
            <a:r>
              <a:rPr lang="en-US" sz="1600" dirty="0">
                <a:solidFill>
                  <a:srgbClr val="FFFF00"/>
                </a:solidFill>
                <a:hlinkClick r:id="rId2">
                  <a:extLst>
                    <a:ext uri="{A12FA001-AC4F-418D-AE19-62706E023703}">
                      <ahyp:hlinkClr xmlns:ahyp="http://schemas.microsoft.com/office/drawing/2018/hyperlinkcolor" val="tx"/>
                    </a:ext>
                  </a:extLst>
                </a:hlinkClick>
              </a:rPr>
              <a:t>Explain vs Defend: Which One Is The Correct One?  (thecontentauthority.com)</a:t>
            </a:r>
            <a:br>
              <a:rPr lang="en-US" sz="1600" dirty="0">
                <a:solidFill>
                  <a:srgbClr val="FFFF00"/>
                </a:solidFill>
              </a:rPr>
            </a:br>
            <a:endParaRPr lang="en-US" sz="1600" dirty="0">
              <a:solidFill>
                <a:srgbClr val="FFFF00"/>
              </a:solidFill>
            </a:endParaRPr>
          </a:p>
        </p:txBody>
      </p:sp>
      <p:sp>
        <p:nvSpPr>
          <p:cNvPr id="8" name="Content Placeholder 7">
            <a:extLst>
              <a:ext uri="{FF2B5EF4-FFF2-40B4-BE49-F238E27FC236}">
                <a16:creationId xmlns:a16="http://schemas.microsoft.com/office/drawing/2014/main" id="{02BC978E-B1E1-5487-C32C-6986691314D7}"/>
              </a:ext>
            </a:extLst>
          </p:cNvPr>
          <p:cNvSpPr>
            <a:spLocks noGrp="1"/>
          </p:cNvSpPr>
          <p:nvPr>
            <p:ph idx="1"/>
          </p:nvPr>
        </p:nvSpPr>
        <p:spPr>
          <a:xfrm>
            <a:off x="4656778" y="139279"/>
            <a:ext cx="7279849" cy="6588525"/>
          </a:xfrm>
        </p:spPr>
        <p:txBody>
          <a:bodyPr>
            <a:noAutofit/>
          </a:bodyPr>
          <a:lstStyle/>
          <a:p>
            <a:pPr indent="-182880">
              <a:lnSpc>
                <a:spcPct val="100000"/>
              </a:lnSpc>
              <a:spcBef>
                <a:spcPts val="0"/>
              </a:spcBef>
            </a:pPr>
            <a:r>
              <a:rPr lang="en-US" sz="2800" dirty="0"/>
              <a:t>Being Defensive says you have a clear opinion.   </a:t>
            </a:r>
          </a:p>
          <a:p>
            <a:pPr>
              <a:lnSpc>
                <a:spcPct val="100000"/>
              </a:lnSpc>
              <a:spcBef>
                <a:spcPts val="600"/>
              </a:spcBef>
            </a:pPr>
            <a:r>
              <a:rPr lang="en-US" sz="3200" dirty="0">
                <a:solidFill>
                  <a:srgbClr val="1E1E1E"/>
                </a:solidFill>
                <a:latin typeface="system"/>
              </a:rPr>
              <a:t>To </a:t>
            </a:r>
            <a:r>
              <a:rPr lang="en-US" sz="3200" b="0" i="0" dirty="0">
                <a:solidFill>
                  <a:srgbClr val="1E1E1E"/>
                </a:solidFill>
                <a:effectLst/>
                <a:latin typeface="system"/>
              </a:rPr>
              <a:t>“explain” is “to provide a clear and thorough understanding of a concept, idea, or argument.” Your explanation of the event</a:t>
            </a:r>
            <a:r>
              <a:rPr lang="en-US" sz="3200" dirty="0">
                <a:solidFill>
                  <a:srgbClr val="1E1E1E"/>
                </a:solidFill>
                <a:latin typeface="system"/>
              </a:rPr>
              <a:t> or</a:t>
            </a:r>
            <a:r>
              <a:rPr lang="en-US" sz="3200" b="0" i="0" dirty="0">
                <a:solidFill>
                  <a:srgbClr val="1E1E1E"/>
                </a:solidFill>
                <a:effectLst/>
                <a:latin typeface="system"/>
              </a:rPr>
              <a:t> the situation will allow others understand it easily.  </a:t>
            </a:r>
          </a:p>
          <a:p>
            <a:pPr>
              <a:lnSpc>
                <a:spcPct val="100000"/>
              </a:lnSpc>
              <a:spcBef>
                <a:spcPts val="600"/>
              </a:spcBef>
            </a:pPr>
            <a:r>
              <a:rPr lang="en-US" sz="3200" dirty="0">
                <a:solidFill>
                  <a:srgbClr val="1E1E1E"/>
                </a:solidFill>
                <a:latin typeface="system"/>
              </a:rPr>
              <a:t>However, to “defend” is “to support or justify a particular viewpoint or position.” By presenting evidence and justifying other’s actions you are standing with someone’s perspective. </a:t>
            </a:r>
          </a:p>
        </p:txBody>
      </p:sp>
      <p:sp>
        <p:nvSpPr>
          <p:cNvPr id="5" name="Footer Placeholder 4">
            <a:extLst>
              <a:ext uri="{FF2B5EF4-FFF2-40B4-BE49-F238E27FC236}">
                <a16:creationId xmlns:a16="http://schemas.microsoft.com/office/drawing/2014/main" id="{0062A75A-ECE4-DDA0-D60F-F2750ADA9E21}"/>
              </a:ext>
            </a:extLst>
          </p:cNvPr>
          <p:cNvSpPr>
            <a:spLocks noGrp="1"/>
          </p:cNvSpPr>
          <p:nvPr>
            <p:ph type="ftr" sz="quarter" idx="11"/>
          </p:nvPr>
        </p:nvSpPr>
        <p:spPr>
          <a:xfrm>
            <a:off x="804672" y="6017741"/>
            <a:ext cx="2766431" cy="529363"/>
          </a:xfrm>
        </p:spPr>
        <p:txBody>
          <a:bodyPr/>
          <a:lstStyle/>
          <a:p>
            <a:r>
              <a:rPr lang="en-US" dirty="0"/>
              <a:t>Sana Hilmi, Reading Current Events </a:t>
            </a:r>
          </a:p>
        </p:txBody>
      </p:sp>
      <p:sp>
        <p:nvSpPr>
          <p:cNvPr id="6" name="Slide Number Placeholder 5">
            <a:extLst>
              <a:ext uri="{FF2B5EF4-FFF2-40B4-BE49-F238E27FC236}">
                <a16:creationId xmlns:a16="http://schemas.microsoft.com/office/drawing/2014/main" id="{EF10F60B-D4CE-C923-42C7-FF15449F5046}"/>
              </a:ext>
            </a:extLst>
          </p:cNvPr>
          <p:cNvSpPr>
            <a:spLocks noGrp="1"/>
          </p:cNvSpPr>
          <p:nvPr>
            <p:ph type="sldNum" sz="quarter" idx="12"/>
          </p:nvPr>
        </p:nvSpPr>
        <p:spPr>
          <a:xfrm>
            <a:off x="210098" y="310896"/>
            <a:ext cx="678533" cy="320040"/>
          </a:xfrm>
        </p:spPr>
        <p:txBody>
          <a:bodyPr/>
          <a:lstStyle/>
          <a:p>
            <a:fld id="{756CF7F9-8C9D-4439-9405-BB2DA0C66B20}" type="slidenum">
              <a:rPr lang="en-US" smtClean="0"/>
              <a:t>7</a:t>
            </a:fld>
            <a:endParaRPr lang="en-US" dirty="0"/>
          </a:p>
        </p:txBody>
      </p:sp>
    </p:spTree>
    <p:extLst>
      <p:ext uri="{BB962C8B-B14F-4D97-AF65-F5344CB8AC3E}">
        <p14:creationId xmlns:p14="http://schemas.microsoft.com/office/powerpoint/2010/main" val="1361675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6BACF-4EAC-16CB-88CF-9DCE8D901C08}"/>
              </a:ext>
            </a:extLst>
          </p:cNvPr>
          <p:cNvSpPr>
            <a:spLocks noGrp="1"/>
          </p:cNvSpPr>
          <p:nvPr>
            <p:ph type="title"/>
          </p:nvPr>
        </p:nvSpPr>
        <p:spPr/>
        <p:txBody>
          <a:bodyPr>
            <a:normAutofit fontScale="90000"/>
          </a:bodyPr>
          <a:lstStyle/>
          <a:p>
            <a:r>
              <a:rPr lang="en-US" dirty="0"/>
              <a:t>Defend</a:t>
            </a:r>
            <a:br>
              <a:rPr lang="en-US" dirty="0"/>
            </a:br>
            <a:r>
              <a:rPr lang="en-US" dirty="0"/>
              <a:t>is that what we want to do in class? </a:t>
            </a:r>
          </a:p>
        </p:txBody>
      </p:sp>
      <p:sp>
        <p:nvSpPr>
          <p:cNvPr id="3" name="Content Placeholder 2">
            <a:extLst>
              <a:ext uri="{FF2B5EF4-FFF2-40B4-BE49-F238E27FC236}">
                <a16:creationId xmlns:a16="http://schemas.microsoft.com/office/drawing/2014/main" id="{8B764AC2-0DCE-D7FF-7A4B-0FE7953DF93B}"/>
              </a:ext>
            </a:extLst>
          </p:cNvPr>
          <p:cNvSpPr>
            <a:spLocks noGrp="1"/>
          </p:cNvSpPr>
          <p:nvPr>
            <p:ph idx="1"/>
          </p:nvPr>
        </p:nvSpPr>
        <p:spPr>
          <a:xfrm>
            <a:off x="4673600" y="320040"/>
            <a:ext cx="7200901" cy="6385560"/>
          </a:xfrm>
        </p:spPr>
        <p:txBody>
          <a:bodyPr>
            <a:noAutofit/>
          </a:bodyPr>
          <a:lstStyle/>
          <a:p>
            <a:pPr indent="-182880">
              <a:spcBef>
                <a:spcPts val="300"/>
              </a:spcBef>
            </a:pPr>
            <a:r>
              <a:rPr lang="en-US" sz="3200" b="0" i="0" dirty="0">
                <a:solidFill>
                  <a:srgbClr val="1E1E1E"/>
                </a:solidFill>
                <a:effectLst/>
                <a:latin typeface="system"/>
              </a:rPr>
              <a:t>According to the article, “Defending is the act of protecting something from attack or criticism.”</a:t>
            </a:r>
          </a:p>
          <a:p>
            <a:pPr indent="-182880" fontAlgn="base">
              <a:spcBef>
                <a:spcPts val="400"/>
              </a:spcBef>
            </a:pPr>
            <a:r>
              <a:rPr lang="en-US" sz="3200" dirty="0">
                <a:solidFill>
                  <a:srgbClr val="1E1E1E"/>
                </a:solidFill>
                <a:latin typeface="system"/>
              </a:rPr>
              <a:t>The intensions of defending are usually to justify it, validate a situation, or </a:t>
            </a:r>
            <a:r>
              <a:rPr lang="en-US" sz="3200" b="0" i="0" dirty="0">
                <a:solidFill>
                  <a:srgbClr val="1E1E1E"/>
                </a:solidFill>
                <a:effectLst/>
                <a:latin typeface="system"/>
              </a:rPr>
              <a:t>convince others to carry it. </a:t>
            </a:r>
          </a:p>
          <a:p>
            <a:pPr indent="-182880" algn="l" fontAlgn="base">
              <a:spcBef>
                <a:spcPts val="400"/>
              </a:spcBef>
            </a:pPr>
            <a:r>
              <a:rPr lang="en-US" sz="3200" b="0" i="0" dirty="0">
                <a:solidFill>
                  <a:srgbClr val="1E1E1E"/>
                </a:solidFill>
                <a:effectLst/>
                <a:latin typeface="system"/>
              </a:rPr>
              <a:t>Defending a controversial opinion will put you in a situation where you need to support your argument by proving your point and refute some counterarguments. </a:t>
            </a:r>
          </a:p>
        </p:txBody>
      </p:sp>
      <p:sp>
        <p:nvSpPr>
          <p:cNvPr id="4" name="Footer Placeholder 3">
            <a:extLst>
              <a:ext uri="{FF2B5EF4-FFF2-40B4-BE49-F238E27FC236}">
                <a16:creationId xmlns:a16="http://schemas.microsoft.com/office/drawing/2014/main" id="{2A1C3134-1368-C5A7-81D8-5502B485E5AB}"/>
              </a:ext>
            </a:extLst>
          </p:cNvPr>
          <p:cNvSpPr>
            <a:spLocks noGrp="1"/>
          </p:cNvSpPr>
          <p:nvPr>
            <p:ph type="ftr" sz="quarter" idx="11"/>
          </p:nvPr>
        </p:nvSpPr>
        <p:spPr>
          <a:xfrm>
            <a:off x="804672" y="5969000"/>
            <a:ext cx="3081528" cy="578104"/>
          </a:xfrm>
        </p:spPr>
        <p:txBody>
          <a:bodyPr/>
          <a:lstStyle/>
          <a:p>
            <a:r>
              <a:rPr lang="en-US" dirty="0"/>
              <a:t>Sana Hilmi, Reading Current Events </a:t>
            </a:r>
          </a:p>
        </p:txBody>
      </p:sp>
      <p:sp>
        <p:nvSpPr>
          <p:cNvPr id="5" name="Slide Number Placeholder 4">
            <a:extLst>
              <a:ext uri="{FF2B5EF4-FFF2-40B4-BE49-F238E27FC236}">
                <a16:creationId xmlns:a16="http://schemas.microsoft.com/office/drawing/2014/main" id="{1691FAE3-D17A-9413-61D8-474225762CCA}"/>
              </a:ext>
            </a:extLst>
          </p:cNvPr>
          <p:cNvSpPr>
            <a:spLocks noGrp="1"/>
          </p:cNvSpPr>
          <p:nvPr>
            <p:ph type="sldNum" sz="quarter" idx="12"/>
          </p:nvPr>
        </p:nvSpPr>
        <p:spPr>
          <a:xfrm>
            <a:off x="120810" y="320040"/>
            <a:ext cx="914400" cy="320040"/>
          </a:xfrm>
        </p:spPr>
        <p:txBody>
          <a:bodyPr/>
          <a:lstStyle/>
          <a:p>
            <a:fld id="{756CF7F9-8C9D-4439-9405-BB2DA0C66B20}" type="slidenum">
              <a:rPr lang="en-US" smtClean="0"/>
              <a:t>8</a:t>
            </a:fld>
            <a:endParaRPr lang="en-US" dirty="0"/>
          </a:p>
        </p:txBody>
      </p:sp>
    </p:spTree>
    <p:extLst>
      <p:ext uri="{BB962C8B-B14F-4D97-AF65-F5344CB8AC3E}">
        <p14:creationId xmlns:p14="http://schemas.microsoft.com/office/powerpoint/2010/main" val="990371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C2709-938F-3D08-1776-4D6930A8EE16}"/>
              </a:ext>
            </a:extLst>
          </p:cNvPr>
          <p:cNvSpPr>
            <a:spLocks noGrp="1"/>
          </p:cNvSpPr>
          <p:nvPr>
            <p:ph type="title"/>
          </p:nvPr>
        </p:nvSpPr>
        <p:spPr/>
        <p:txBody>
          <a:bodyPr/>
          <a:lstStyle/>
          <a:p>
            <a:r>
              <a:rPr lang="en-US" dirty="0"/>
              <a:t>Before Reading Authentic Materials </a:t>
            </a:r>
          </a:p>
        </p:txBody>
      </p:sp>
      <p:sp>
        <p:nvSpPr>
          <p:cNvPr id="7" name="Content Placeholder 6">
            <a:extLst>
              <a:ext uri="{FF2B5EF4-FFF2-40B4-BE49-F238E27FC236}">
                <a16:creationId xmlns:a16="http://schemas.microsoft.com/office/drawing/2014/main" id="{2A92ED10-0466-AACB-9311-8EAC645D750C}"/>
              </a:ext>
            </a:extLst>
          </p:cNvPr>
          <p:cNvSpPr>
            <a:spLocks noGrp="1"/>
          </p:cNvSpPr>
          <p:nvPr>
            <p:ph sz="half" idx="1"/>
          </p:nvPr>
        </p:nvSpPr>
        <p:spPr>
          <a:xfrm>
            <a:off x="4699000" y="310897"/>
            <a:ext cx="7353300" cy="1639016"/>
          </a:xfrm>
        </p:spPr>
        <p:txBody>
          <a:bodyPr>
            <a:normAutofit lnSpcReduction="10000"/>
          </a:bodyPr>
          <a:lstStyle/>
          <a:p>
            <a:r>
              <a:rPr lang="en-US" sz="2400" dirty="0"/>
              <a:t>Steps before reading Arabic News: </a:t>
            </a:r>
          </a:p>
          <a:p>
            <a:pPr lvl="1">
              <a:lnSpc>
                <a:spcPct val="110000"/>
              </a:lnSpc>
              <a:spcBef>
                <a:spcPts val="600"/>
              </a:spcBef>
            </a:pPr>
            <a:r>
              <a:rPr lang="en-US" sz="2400" dirty="0"/>
              <a:t>Preparing students to read</a:t>
            </a:r>
          </a:p>
          <a:p>
            <a:pPr lvl="1">
              <a:lnSpc>
                <a:spcPct val="110000"/>
              </a:lnSpc>
              <a:spcBef>
                <a:spcPts val="600"/>
              </a:spcBef>
            </a:pPr>
            <a:r>
              <a:rPr lang="en-US" sz="2400" dirty="0"/>
              <a:t>What do you need to prepare them for? </a:t>
            </a:r>
          </a:p>
        </p:txBody>
      </p:sp>
      <p:sp>
        <p:nvSpPr>
          <p:cNvPr id="8" name="Content Placeholder 7">
            <a:extLst>
              <a:ext uri="{FF2B5EF4-FFF2-40B4-BE49-F238E27FC236}">
                <a16:creationId xmlns:a16="http://schemas.microsoft.com/office/drawing/2014/main" id="{ECD05B83-7BE5-F1C2-1EF2-1554EDEC55E7}"/>
              </a:ext>
            </a:extLst>
          </p:cNvPr>
          <p:cNvSpPr>
            <a:spLocks noGrp="1"/>
          </p:cNvSpPr>
          <p:nvPr>
            <p:ph sz="half" idx="2"/>
          </p:nvPr>
        </p:nvSpPr>
        <p:spPr>
          <a:xfrm>
            <a:off x="4597400" y="1959056"/>
            <a:ext cx="7454900" cy="4578904"/>
          </a:xfrm>
        </p:spPr>
        <p:txBody>
          <a:bodyPr>
            <a:normAutofit lnSpcReduction="10000"/>
          </a:bodyPr>
          <a:lstStyle/>
          <a:p>
            <a:r>
              <a:rPr lang="en-US" sz="2800" dirty="0"/>
              <a:t> Preparations: </a:t>
            </a:r>
          </a:p>
          <a:p>
            <a:pPr marL="457200" lvl="1"/>
            <a:r>
              <a:rPr lang="en-US" sz="2600" dirty="0"/>
              <a:t>Prepare or help students read without accents or provide the accent markers. </a:t>
            </a:r>
          </a:p>
          <a:p>
            <a:pPr marL="457200" lvl="1"/>
            <a:r>
              <a:rPr lang="en-US" sz="2600" dirty="0"/>
              <a:t>Define students’ interest and fields of study, but address other topics as well. </a:t>
            </a:r>
          </a:p>
          <a:p>
            <a:pPr marL="457200" lvl="1"/>
            <a:r>
              <a:rPr lang="en-US" sz="2600" dirty="0"/>
              <a:t>Know their levels, acknowledge, and identify their weakness. Do not ask them to read in class if they haven’t practiced that. </a:t>
            </a:r>
          </a:p>
          <a:p>
            <a:pPr marL="457200" lvl="1"/>
            <a:r>
              <a:rPr lang="en-US" sz="2600" dirty="0"/>
              <a:t> Relate the readings to the material learned.</a:t>
            </a:r>
          </a:p>
        </p:txBody>
      </p:sp>
      <p:sp>
        <p:nvSpPr>
          <p:cNvPr id="5" name="Footer Placeholder 4">
            <a:extLst>
              <a:ext uri="{FF2B5EF4-FFF2-40B4-BE49-F238E27FC236}">
                <a16:creationId xmlns:a16="http://schemas.microsoft.com/office/drawing/2014/main" id="{F88DA591-903D-0F14-5C28-FDE10951265B}"/>
              </a:ext>
            </a:extLst>
          </p:cNvPr>
          <p:cNvSpPr>
            <a:spLocks noGrp="1"/>
          </p:cNvSpPr>
          <p:nvPr>
            <p:ph type="ftr" sz="quarter" idx="11"/>
          </p:nvPr>
        </p:nvSpPr>
        <p:spPr>
          <a:xfrm>
            <a:off x="804672" y="6197600"/>
            <a:ext cx="2611628" cy="349504"/>
          </a:xfrm>
        </p:spPr>
        <p:txBody>
          <a:bodyPr/>
          <a:lstStyle/>
          <a:p>
            <a:r>
              <a:rPr lang="en-US" dirty="0"/>
              <a:t>Sana Hilmi, Reading Current Events </a:t>
            </a:r>
          </a:p>
        </p:txBody>
      </p:sp>
      <p:sp>
        <p:nvSpPr>
          <p:cNvPr id="6" name="Slide Number Placeholder 5">
            <a:extLst>
              <a:ext uri="{FF2B5EF4-FFF2-40B4-BE49-F238E27FC236}">
                <a16:creationId xmlns:a16="http://schemas.microsoft.com/office/drawing/2014/main" id="{62787F21-5427-2A26-EED6-C7D49E22DC33}"/>
              </a:ext>
            </a:extLst>
          </p:cNvPr>
          <p:cNvSpPr>
            <a:spLocks noGrp="1"/>
          </p:cNvSpPr>
          <p:nvPr>
            <p:ph type="sldNum" sz="quarter" idx="12"/>
          </p:nvPr>
        </p:nvSpPr>
        <p:spPr>
          <a:xfrm>
            <a:off x="327546" y="310897"/>
            <a:ext cx="477126" cy="349504"/>
          </a:xfrm>
        </p:spPr>
        <p:txBody>
          <a:bodyPr/>
          <a:lstStyle/>
          <a:p>
            <a:fld id="{756CF7F9-8C9D-4439-9405-BB2DA0C66B20}" type="slidenum">
              <a:rPr lang="en-US" smtClean="0"/>
              <a:t>9</a:t>
            </a:fld>
            <a:endParaRPr lang="en-US" dirty="0"/>
          </a:p>
        </p:txBody>
      </p:sp>
    </p:spTree>
    <p:extLst>
      <p:ext uri="{BB962C8B-B14F-4D97-AF65-F5344CB8AC3E}">
        <p14:creationId xmlns:p14="http://schemas.microsoft.com/office/powerpoint/2010/main" val="1619690517"/>
      </p:ext>
    </p:extLst>
  </p:cSld>
  <p:clrMapOvr>
    <a:masterClrMapping/>
  </p:clrMapOvr>
</p:sld>
</file>

<file path=ppt/theme/theme1.xml><?xml version="1.0" encoding="utf-8"?>
<a:theme xmlns:a="http://schemas.openxmlformats.org/drawingml/2006/main" name="Atlas">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998</TotalTime>
  <Words>1485</Words>
  <Application>Microsoft Office PowerPoint</Application>
  <PresentationFormat>Widescreen</PresentationFormat>
  <Paragraphs>173</Paragraphs>
  <Slides>20</Slides>
  <Notes>0</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Calibri</vt:lpstr>
      <vt:lpstr>Calibri Light</vt:lpstr>
      <vt:lpstr>Rockwell</vt:lpstr>
      <vt:lpstr>system</vt:lpstr>
      <vt:lpstr>Wingdings</vt:lpstr>
      <vt:lpstr>Atlas</vt:lpstr>
      <vt:lpstr>Reading Current Events in the Arabic Classroom</vt:lpstr>
      <vt:lpstr>Topics covered</vt:lpstr>
      <vt:lpstr>Classroom Atmosphere  </vt:lpstr>
      <vt:lpstr>The Iceberg Concept of Culture </vt:lpstr>
      <vt:lpstr>PowerPoint Presentation</vt:lpstr>
      <vt:lpstr>Classroom Atmosphere </vt:lpstr>
      <vt:lpstr>Explain Vs Defend   Explain vs Defend: Which One Is The Correct One?  (thecontentauthority.com) </vt:lpstr>
      <vt:lpstr>Defend is that what we want to do in class? </vt:lpstr>
      <vt:lpstr>Before Reading Authentic Materials </vt:lpstr>
      <vt:lpstr>Popular Arabic News  Media Newspapers</vt:lpstr>
      <vt:lpstr>Choosing the Topic</vt:lpstr>
      <vt:lpstr>Easy reader articles</vt:lpstr>
      <vt:lpstr>Beginners and Novice </vt:lpstr>
      <vt:lpstr>High Beginners – Low intermediate</vt:lpstr>
      <vt:lpstr>Intermediate</vt:lpstr>
      <vt:lpstr>Online Discussions</vt:lpstr>
      <vt:lpstr>Cont. Discussion Board </vt:lpstr>
      <vt:lpstr>Popular Arab Newspapers </vt:lpstr>
      <vt:lpstr>Useful textbooks</vt:lpstr>
      <vt:lpstr>Citations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Current Events in the Arabic Classroom</dc:title>
  <dc:creator>Sena Hilmi</dc:creator>
  <cp:lastModifiedBy>Hilmi, Sana N.</cp:lastModifiedBy>
  <cp:revision>50</cp:revision>
  <dcterms:created xsi:type="dcterms:W3CDTF">2023-11-23T20:22:43Z</dcterms:created>
  <dcterms:modified xsi:type="dcterms:W3CDTF">2023-11-29T20:42:01Z</dcterms:modified>
</cp:coreProperties>
</file>