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71" r:id="rId5"/>
    <p:sldId id="272" r:id="rId6"/>
    <p:sldId id="273" r:id="rId7"/>
    <p:sldId id="274" r:id="rId8"/>
    <p:sldId id="275" r:id="rId9"/>
    <p:sldId id="277" r:id="rId10"/>
    <p:sldId id="278" r:id="rId11"/>
    <p:sldId id="279" r:id="rId12"/>
    <p:sldId id="276" r:id="rId13"/>
    <p:sldId id="280" r:id="rId14"/>
    <p:sldId id="281" r:id="rId15"/>
    <p:sldId id="282" r:id="rId16"/>
    <p:sldId id="260" r:id="rId17"/>
    <p:sldId id="261" r:id="rId18"/>
    <p:sldId id="264" r:id="rId19"/>
    <p:sldId id="283" r:id="rId20"/>
    <p:sldId id="266" r:id="rId21"/>
    <p:sldId id="267" r:id="rId22"/>
    <p:sldId id="268" r:id="rId23"/>
    <p:sldId id="269" r:id="rId24"/>
    <p:sldId id="270" r:id="rId25"/>
    <p:sldId id="284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25"/>
  </p:normalViewPr>
  <p:slideViewPr>
    <p:cSldViewPr snapToGrid="0" snapToObjects="1">
      <p:cViewPr varScale="1">
        <p:scale>
          <a:sx n="136" d="100"/>
          <a:sy n="136" d="100"/>
        </p:scale>
        <p:origin x="1064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7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1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2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195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8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5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2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39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2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7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2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5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5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0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4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2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68581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 sz="5200"/>
            </a:pPr>
            <a:r>
              <a:rPr lang="en-US" dirty="0">
                <a:solidFill>
                  <a:srgbClr val="FF0000"/>
                </a:solidFill>
              </a:rPr>
              <a:t>Colloquial Engagement Theory with AI Awareness  Framework (CET-AIA)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718" y="2521822"/>
            <a:ext cx="6400800" cy="1356115"/>
          </a:xfrm>
        </p:spPr>
        <p:txBody>
          <a:bodyPr/>
          <a:lstStyle/>
          <a:p>
            <a:r>
              <a:rPr lang="en-US" dirty="0"/>
              <a:t>Chokri Kooli</a:t>
            </a:r>
          </a:p>
          <a:p>
            <a:r>
              <a:rPr lang="en-US" dirty="0"/>
              <a:t>Richmond, USA</a:t>
            </a:r>
          </a:p>
          <a:p>
            <a:r>
              <a:rPr lang="en-US" dirty="0"/>
              <a:t>02/05/2025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BDBBB0-1304-67B4-97B9-9DFDBF470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6414"/>
            <a:ext cx="3503364" cy="16506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743F4FB-9154-0328-D172-FE69F7786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837" y="3649331"/>
            <a:ext cx="3315163" cy="14247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4D68FC-AFBF-EB42-64E6-0D6F0386E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364" y="3762249"/>
            <a:ext cx="2055330" cy="1381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6F04C-732A-439A-C1BF-50E632C2D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DF734D-FEA9-C894-5E66-E43CE534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0100"/>
          </a:xfrm>
        </p:spPr>
        <p:txBody>
          <a:bodyPr/>
          <a:lstStyle/>
          <a:p>
            <a:r>
              <a:rPr lang="fr-CA" dirty="0"/>
              <a:t>Examples (</a:t>
            </a:r>
            <a:r>
              <a:rPr lang="fr-CA" dirty="0" err="1"/>
              <a:t>MCQ’s</a:t>
            </a:r>
            <a:r>
              <a:rPr lang="fr-CA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99FD88-47BB-85DC-ACFA-9B2295F28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7619"/>
            <a:ext cx="9143999" cy="4085880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Example 2: Referencing a Class Joke</a:t>
            </a:r>
          </a:p>
          <a:p>
            <a:pPr>
              <a:buNone/>
            </a:pPr>
            <a:r>
              <a:rPr lang="en-US" b="1" dirty="0"/>
              <a:t>In-Class Event</a:t>
            </a:r>
            <a:r>
              <a:rPr lang="en-US" dirty="0"/>
              <a:t>: While teaching pronouns, the teacher made a humorous analogy using a student’s nickname to explain plural forms in dialect.</a:t>
            </a:r>
          </a:p>
          <a:p>
            <a:pPr>
              <a:buNone/>
            </a:pPr>
            <a:r>
              <a:rPr lang="en-US" b="1" dirty="0"/>
              <a:t>MCQ Question:</a:t>
            </a:r>
          </a:p>
          <a:p>
            <a:pPr algn="r" rtl="1"/>
            <a:r>
              <a:rPr lang="ar-SA" dirty="0"/>
              <a:t>خلال درس الضمائر، استخدم المعلم لقبًا لأحد الطلاب لشرح الجمع في اللهجة. ما الكلمة التي تم استخدامها؟</a:t>
            </a:r>
            <a:br>
              <a:rPr lang="ar-SA" dirty="0"/>
            </a:br>
            <a:r>
              <a:rPr lang="en-US" dirty="0"/>
              <a:t>A) </a:t>
            </a:r>
            <a:r>
              <a:rPr lang="ar-SA" dirty="0"/>
              <a:t>الشباب الطيبين</a:t>
            </a:r>
            <a:br>
              <a:rPr lang="ar-SA" dirty="0"/>
            </a:br>
            <a:r>
              <a:rPr lang="en-US" dirty="0"/>
              <a:t>B) </a:t>
            </a:r>
            <a:r>
              <a:rPr lang="ar-SA" dirty="0"/>
              <a:t>الزلمة </a:t>
            </a:r>
            <a:r>
              <a:rPr lang="ar-SA" dirty="0" err="1"/>
              <a:t>وربعو</a:t>
            </a:r>
            <a:br>
              <a:rPr lang="ar-SA" dirty="0"/>
            </a:br>
            <a:r>
              <a:rPr lang="en-US" dirty="0"/>
              <a:t>C) </a:t>
            </a:r>
            <a:r>
              <a:rPr lang="ar-SA" dirty="0"/>
              <a:t>جروب السهرانين</a:t>
            </a:r>
            <a:br>
              <a:rPr lang="ar-SA" dirty="0"/>
            </a:br>
            <a:r>
              <a:rPr lang="en-US" dirty="0"/>
              <a:t>D) </a:t>
            </a:r>
            <a:r>
              <a:rPr lang="ar-SA" dirty="0"/>
              <a:t>الأولاد </a:t>
            </a:r>
            <a:r>
              <a:rPr lang="ar-SA" dirty="0" err="1"/>
              <a:t>الكويسين</a:t>
            </a:r>
            <a:br>
              <a:rPr lang="ar-SA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Why AI can't solve it</a:t>
            </a:r>
            <a:r>
              <a:rPr lang="en-US" dirty="0"/>
              <a:t>: This nickname and the way it was tied to a grammar point is highly localized and undocumented.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1049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09C03-8736-A97D-09EB-EF8E66489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AD539-CFD8-33C8-8DF5-F7763041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0100"/>
          </a:xfrm>
        </p:spPr>
        <p:txBody>
          <a:bodyPr/>
          <a:lstStyle/>
          <a:p>
            <a:r>
              <a:rPr lang="fr-CA" dirty="0"/>
              <a:t>Examples (</a:t>
            </a:r>
            <a:r>
              <a:rPr lang="fr-CA" dirty="0" err="1"/>
              <a:t>MCQ’s</a:t>
            </a:r>
            <a:r>
              <a:rPr lang="fr-CA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53147E-D8E8-8DD2-9CA3-51A96A0E2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7619"/>
            <a:ext cx="9143999" cy="4085880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Example 3: Based on a Local Reference During the Lesson</a:t>
            </a:r>
          </a:p>
          <a:p>
            <a:pPr>
              <a:buNone/>
            </a:pPr>
            <a:r>
              <a:rPr lang="en-US" b="1" dirty="0"/>
              <a:t>In-Class Event</a:t>
            </a:r>
            <a:r>
              <a:rPr lang="en-US" dirty="0"/>
              <a:t>: While teaching descriptive adjectives, the instructor referred to a famous sandwich shop next to campus and how people describe its food in slang.</a:t>
            </a:r>
          </a:p>
          <a:p>
            <a:pPr>
              <a:buNone/>
            </a:pPr>
            <a:r>
              <a:rPr lang="en-US" b="1" dirty="0"/>
              <a:t>MCQ Question:</a:t>
            </a:r>
          </a:p>
          <a:p>
            <a:pPr algn="r" rtl="1"/>
            <a:r>
              <a:rPr lang="ar-SA" dirty="0"/>
              <a:t>في درس الصفات، ذكرنا مطعم الشاورما القريب من الجامعة. أي من هذه العبارات قيلت في الصف؟</a:t>
            </a:r>
            <a:br>
              <a:rPr lang="ar-SA" dirty="0"/>
            </a:br>
            <a:r>
              <a:rPr lang="en-US" dirty="0"/>
              <a:t>A) </a:t>
            </a:r>
            <a:r>
              <a:rPr lang="ar-SA" dirty="0"/>
              <a:t>أكله مرتب بس غالي</a:t>
            </a:r>
            <a:br>
              <a:rPr lang="ar-SA" dirty="0"/>
            </a:br>
            <a:r>
              <a:rPr lang="en-US" dirty="0"/>
              <a:t>B) </a:t>
            </a:r>
            <a:r>
              <a:rPr lang="ar-SA" dirty="0"/>
              <a:t>نار يا حبيبي نار</a:t>
            </a:r>
            <a:br>
              <a:rPr lang="ar-SA" dirty="0"/>
            </a:br>
            <a:r>
              <a:rPr lang="en-US" dirty="0"/>
              <a:t>C) </a:t>
            </a:r>
            <a:r>
              <a:rPr lang="ar-SA" dirty="0"/>
              <a:t>لذيذ بس الزحمة </a:t>
            </a:r>
            <a:r>
              <a:rPr lang="ar-SA" dirty="0" err="1"/>
              <a:t>بتهلك</a:t>
            </a:r>
            <a:br>
              <a:rPr lang="ar-SA" dirty="0"/>
            </a:br>
            <a:r>
              <a:rPr lang="en-US" dirty="0"/>
              <a:t>D) </a:t>
            </a:r>
            <a:r>
              <a:rPr lang="ar-SA" dirty="0"/>
              <a:t>بيشبّه أكل أمي</a:t>
            </a:r>
            <a:br>
              <a:rPr lang="ar-SA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Why AI can't solve it</a:t>
            </a:r>
            <a:r>
              <a:rPr lang="en-US" dirty="0"/>
              <a:t>: That quote, the comparison, and its relevance are known only to those who attended the session.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8306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1E91A-E255-E859-FD70-95457FCFE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00B911-735A-3107-AB2B-5881ACB8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0100"/>
          </a:xfrm>
        </p:spPr>
        <p:txBody>
          <a:bodyPr/>
          <a:lstStyle/>
          <a:p>
            <a:r>
              <a:rPr lang="fr-CA" dirty="0"/>
              <a:t>Key </a:t>
            </a:r>
            <a:r>
              <a:rPr lang="fr-CA" dirty="0" err="1"/>
              <a:t>Theoretical</a:t>
            </a:r>
            <a:r>
              <a:rPr lang="fr-CA" dirty="0"/>
              <a:t> Claims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51D608-853E-4050-BADC-75F2399D8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7619"/>
            <a:ext cx="9143999" cy="4085880"/>
          </a:xfrm>
        </p:spPr>
        <p:txBody>
          <a:bodyPr/>
          <a:lstStyle/>
          <a:p>
            <a:r>
              <a:rPr lang="en-US" b="1" dirty="0"/>
              <a:t>Learning Independence</a:t>
            </a:r>
            <a:r>
              <a:rPr lang="en-US" dirty="0"/>
              <a:t>: CET-AIA fosters academic </a:t>
            </a:r>
            <a:r>
              <a:rPr lang="en-US" dirty="0">
                <a:solidFill>
                  <a:srgbClr val="FF0000"/>
                </a:solidFill>
              </a:rPr>
              <a:t>self-reliance</a:t>
            </a:r>
            <a:r>
              <a:rPr lang="en-US" dirty="0"/>
              <a:t> by </a:t>
            </a:r>
            <a:r>
              <a:rPr lang="en-US" dirty="0">
                <a:solidFill>
                  <a:srgbClr val="FF0000"/>
                </a:solidFill>
              </a:rPr>
              <a:t>discouraging dependence on generative AI tools</a:t>
            </a:r>
            <a:r>
              <a:rPr lang="en-US" dirty="0"/>
              <a:t>, promoting independent thought and problem-solving.</a:t>
            </a:r>
          </a:p>
          <a:p>
            <a:r>
              <a:rPr lang="en-US" b="1" dirty="0"/>
              <a:t>Enhanced Engagement</a:t>
            </a:r>
            <a:r>
              <a:rPr lang="en-US" dirty="0"/>
              <a:t>: The informal and relatable nature of colloquial teaching </a:t>
            </a:r>
            <a:r>
              <a:rPr lang="en-US" dirty="0">
                <a:solidFill>
                  <a:srgbClr val="FF0000"/>
                </a:solidFill>
              </a:rPr>
              <a:t>increases student attentiveness during lectures</a:t>
            </a:r>
            <a:r>
              <a:rPr lang="en-US" dirty="0"/>
              <a:t>, encouraging </a:t>
            </a:r>
            <a:r>
              <a:rPr lang="en-US" b="1" dirty="0">
                <a:solidFill>
                  <a:srgbClr val="FF0000"/>
                </a:solidFill>
              </a:rPr>
              <a:t>active listening</a:t>
            </a:r>
            <a:r>
              <a:rPr lang="en-US" dirty="0"/>
              <a:t>, improved </a:t>
            </a:r>
            <a:r>
              <a:rPr lang="en-US" dirty="0">
                <a:solidFill>
                  <a:srgbClr val="FF0000"/>
                </a:solidFill>
              </a:rPr>
              <a:t>note-taking</a:t>
            </a:r>
            <a:r>
              <a:rPr lang="en-US" dirty="0"/>
              <a:t>, and deeper cognitive processing.</a:t>
            </a:r>
          </a:p>
          <a:p>
            <a:r>
              <a:rPr lang="en-US" b="1" dirty="0"/>
              <a:t>Authentic Comprehension</a:t>
            </a:r>
            <a:r>
              <a:rPr lang="en-US" dirty="0"/>
              <a:t>: Students are better able to </a:t>
            </a:r>
            <a:r>
              <a:rPr lang="en-US" dirty="0">
                <a:solidFill>
                  <a:srgbClr val="FF0000"/>
                </a:solidFill>
              </a:rPr>
              <a:t>connect with instructional </a:t>
            </a:r>
            <a:r>
              <a:rPr lang="en-US" dirty="0"/>
              <a:t>content when it reflects their </a:t>
            </a:r>
            <a:r>
              <a:rPr lang="en-US" dirty="0">
                <a:solidFill>
                  <a:srgbClr val="FF0000"/>
                </a:solidFill>
              </a:rPr>
              <a:t>linguistic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cultural realities</a:t>
            </a:r>
            <a:r>
              <a:rPr lang="en-US" dirty="0"/>
              <a:t>, leading to </a:t>
            </a:r>
            <a:r>
              <a:rPr lang="en-US" dirty="0">
                <a:solidFill>
                  <a:srgbClr val="FF0000"/>
                </a:solidFill>
              </a:rPr>
              <a:t>improved comprehension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retention</a:t>
            </a:r>
            <a:r>
              <a:rPr lang="en-US" dirty="0"/>
              <a:t>.</a:t>
            </a:r>
          </a:p>
          <a:p>
            <a:r>
              <a:rPr lang="en-US" b="1" dirty="0"/>
              <a:t>AI-Resistant Assessment Design</a:t>
            </a:r>
            <a:r>
              <a:rPr lang="en-US" dirty="0"/>
              <a:t>: By basing evaluations on classroom-specific content rather than general knowledge, </a:t>
            </a:r>
            <a:r>
              <a:rPr lang="en-US" dirty="0">
                <a:solidFill>
                  <a:srgbClr val="FF0000"/>
                </a:solidFill>
              </a:rPr>
              <a:t>CET-AIA limits the applicability of AI-generated answers</a:t>
            </a:r>
            <a:r>
              <a:rPr lang="en-US" dirty="0"/>
              <a:t>, thereby protecting the </a:t>
            </a:r>
            <a:r>
              <a:rPr lang="en-US" dirty="0">
                <a:solidFill>
                  <a:srgbClr val="FF0000"/>
                </a:solidFill>
              </a:rPr>
              <a:t>integrity</a:t>
            </a:r>
            <a:r>
              <a:rPr lang="en-US" dirty="0"/>
              <a:t> of assessments.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8267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FB225E-E742-C5A4-C25C-7C6610A4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01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Effectiveness of CET-AIA in Assessing Student Performance</a:t>
            </a:r>
            <a:endParaRPr lang="fr-CA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3C173-CC9C-143E-B53C-D20E8D324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0101"/>
            <a:ext cx="9144000" cy="4343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Colloquial Engagement Theory with AI Awareness (CET-AIA) can be highly effective in </a:t>
            </a:r>
            <a:r>
              <a:rPr lang="en-US" b="1" dirty="0"/>
              <a:t>assessing student performance</a:t>
            </a:r>
            <a:r>
              <a:rPr lang="en-US" dirty="0"/>
              <a:t>, especially in the </a:t>
            </a:r>
            <a:r>
              <a:rPr lang="en-US" dirty="0">
                <a:solidFill>
                  <a:srgbClr val="FF0000"/>
                </a:solidFill>
              </a:rPr>
              <a:t>current educational landscape where AI tools can distort traditional assessment outcomes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b="1" dirty="0"/>
              <a:t>Authentic Engagement = Authentic Assessment</a:t>
            </a:r>
          </a:p>
          <a:p>
            <a:pPr marL="0" indent="0">
              <a:buNone/>
            </a:pPr>
            <a:r>
              <a:rPr lang="en-US" dirty="0"/>
              <a:t>CET-AIA evaluates what students </a:t>
            </a:r>
            <a:r>
              <a:rPr lang="en-US" dirty="0">
                <a:solidFill>
                  <a:srgbClr val="FF0000"/>
                </a:solidFill>
              </a:rPr>
              <a:t>actually internalized </a:t>
            </a:r>
            <a:r>
              <a:rPr lang="en-US" dirty="0"/>
              <a:t>through </a:t>
            </a:r>
            <a:r>
              <a:rPr lang="en-US" dirty="0">
                <a:solidFill>
                  <a:srgbClr val="FF0000"/>
                </a:solidFill>
              </a:rPr>
              <a:t>active engagement and listening</a:t>
            </a:r>
            <a:r>
              <a:rPr lang="en-US" dirty="0"/>
              <a:t>. Since colloquial </a:t>
            </a:r>
            <a:r>
              <a:rPr lang="en-US" dirty="0">
                <a:solidFill>
                  <a:srgbClr val="FF0000"/>
                </a:solidFill>
              </a:rPr>
              <a:t>content often arises spontaneously </a:t>
            </a:r>
            <a:r>
              <a:rPr lang="en-US" dirty="0"/>
              <a:t>or is </a:t>
            </a:r>
            <a:r>
              <a:rPr lang="en-US" dirty="0">
                <a:solidFill>
                  <a:srgbClr val="FF0000"/>
                </a:solidFill>
              </a:rPr>
              <a:t>context-bound</a:t>
            </a:r>
            <a:r>
              <a:rPr lang="en-US" dirty="0"/>
              <a:t>, students must </a:t>
            </a:r>
            <a:r>
              <a:rPr lang="en-US" dirty="0">
                <a:solidFill>
                  <a:srgbClr val="FF0000"/>
                </a:solidFill>
              </a:rPr>
              <a:t>understand meaning</a:t>
            </a:r>
            <a:r>
              <a:rPr lang="en-US" dirty="0"/>
              <a:t>, not just recall memorized rules or vocabulary. This taps into.</a:t>
            </a:r>
            <a:r>
              <a:rPr lang="en-US" dirty="0">
                <a:solidFill>
                  <a:srgbClr val="FF0000"/>
                </a:solidFill>
              </a:rPr>
              <a:t> cognitive depth, not surface-level memorizatio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2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FB225E-E742-C5A4-C25C-7C6610A4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01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Effectiveness of CET-AIA in Assessing Student Performance</a:t>
            </a:r>
            <a:endParaRPr lang="fr-CA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3C173-CC9C-143E-B53C-D20E8D324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0101"/>
            <a:ext cx="9144000" cy="43433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2. AI Resistance as a Validity Shield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Traditional assessments </a:t>
            </a:r>
            <a:r>
              <a:rPr lang="en-US" dirty="0"/>
              <a:t>can be easily answered using </a:t>
            </a:r>
            <a:r>
              <a:rPr lang="en-US" dirty="0">
                <a:solidFill>
                  <a:srgbClr val="FF0000"/>
                </a:solidFill>
              </a:rPr>
              <a:t>tools like ChatGPT</a:t>
            </a:r>
            <a:r>
              <a:rPr lang="en-US" dirty="0"/>
              <a:t>. CET-AIA, by embedding questions in </a:t>
            </a:r>
            <a:r>
              <a:rPr lang="en-US" dirty="0">
                <a:solidFill>
                  <a:srgbClr val="FF0000"/>
                </a:solidFill>
              </a:rPr>
              <a:t>non-replicable in-class moments</a:t>
            </a:r>
            <a:r>
              <a:rPr lang="en-US" dirty="0"/>
              <a:t>, ensures that only </a:t>
            </a:r>
            <a:r>
              <a:rPr lang="en-US" dirty="0">
                <a:solidFill>
                  <a:srgbClr val="FF0000"/>
                </a:solidFill>
              </a:rPr>
              <a:t>students who were attentive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participated can succeed</a:t>
            </a:r>
            <a:r>
              <a:rPr lang="en-US" dirty="0"/>
              <a:t>. This maintains </a:t>
            </a:r>
            <a:r>
              <a:rPr lang="en-US" dirty="0">
                <a:solidFill>
                  <a:srgbClr val="FF0000"/>
                </a:solidFill>
              </a:rPr>
              <a:t>academic integrity </a:t>
            </a:r>
            <a:r>
              <a:rPr lang="en-US" dirty="0"/>
              <a:t>and protects the </a:t>
            </a:r>
            <a:r>
              <a:rPr lang="en-US" dirty="0">
                <a:solidFill>
                  <a:srgbClr val="FF0000"/>
                </a:solidFill>
              </a:rPr>
              <a:t>validity</a:t>
            </a:r>
            <a:r>
              <a:rPr lang="en-US" dirty="0"/>
              <a:t> of the performance measure.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3. Increased Student Accountability </a:t>
            </a:r>
          </a:p>
          <a:p>
            <a:pPr marL="0" indent="0">
              <a:buNone/>
            </a:pPr>
            <a:r>
              <a:rPr lang="en-US" dirty="0"/>
              <a:t>Students </a:t>
            </a:r>
            <a:r>
              <a:rPr lang="en-US" dirty="0">
                <a:solidFill>
                  <a:srgbClr val="FF0000"/>
                </a:solidFill>
              </a:rPr>
              <a:t>know</a:t>
            </a:r>
            <a:r>
              <a:rPr lang="en-US" dirty="0"/>
              <a:t> they will be </a:t>
            </a:r>
            <a:r>
              <a:rPr lang="en-US" dirty="0">
                <a:solidFill>
                  <a:srgbClr val="FF0000"/>
                </a:solidFill>
              </a:rPr>
              <a:t>tested</a:t>
            </a:r>
            <a:r>
              <a:rPr lang="en-US" dirty="0"/>
              <a:t> on what </a:t>
            </a:r>
            <a:r>
              <a:rPr lang="en-US" dirty="0">
                <a:solidFill>
                  <a:srgbClr val="FF0000"/>
                </a:solidFill>
              </a:rPr>
              <a:t>was said or done in class :</a:t>
            </a:r>
            <a:r>
              <a:rPr lang="en-US" dirty="0"/>
              <a:t>this shifts </a:t>
            </a:r>
            <a:r>
              <a:rPr lang="en-US" dirty="0">
                <a:solidFill>
                  <a:srgbClr val="FF0000"/>
                </a:solidFill>
              </a:rPr>
              <a:t>responsibility</a:t>
            </a:r>
            <a:r>
              <a:rPr lang="en-US" dirty="0"/>
              <a:t> back to the </a:t>
            </a:r>
            <a:r>
              <a:rPr lang="en-US" dirty="0">
                <a:solidFill>
                  <a:srgbClr val="FF0000"/>
                </a:solidFill>
              </a:rPr>
              <a:t>learner</a:t>
            </a:r>
            <a:r>
              <a:rPr lang="en-US" dirty="0"/>
              <a:t>. Promotes better </a:t>
            </a:r>
            <a:r>
              <a:rPr lang="en-US" dirty="0">
                <a:solidFill>
                  <a:srgbClr val="FF0000"/>
                </a:solidFill>
              </a:rPr>
              <a:t>listening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note-taking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real-time comprehension; </a:t>
            </a:r>
            <a:r>
              <a:rPr lang="en-US" dirty="0"/>
              <a:t>all hallmarks of </a:t>
            </a:r>
            <a:r>
              <a:rPr lang="en-US" dirty="0">
                <a:solidFill>
                  <a:srgbClr val="FF0000"/>
                </a:solidFill>
              </a:rPr>
              <a:t>genuine language acquisition</a:t>
            </a:r>
            <a:r>
              <a:rPr lang="en-US" dirty="0"/>
              <a:t>.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7044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8EC41B9-2D25-48A6-BC40-DA8F79F3E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F21547-A433-450A-B2A3-930DCFAB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4"/>
          <a:stretch/>
        </p:blipFill>
        <p:spPr>
          <a:xfrm>
            <a:off x="0" y="0"/>
            <a:ext cx="2622176" cy="5143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45A352-73F5-7598-C591-FEA2AA58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68447"/>
            <a:ext cx="9143998" cy="8531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600" dirty="0"/>
              <a:t>Objective of CET-AIA vs. Classical Teaching Methods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3B520B-D7E7-436A-B263-0682940B4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0" r="21258"/>
          <a:stretch/>
        </p:blipFill>
        <p:spPr>
          <a:xfrm>
            <a:off x="0" y="3179213"/>
            <a:ext cx="7200177" cy="1964287"/>
          </a:xfrm>
          <a:prstGeom prst="rect">
            <a:avLst/>
          </a:prstGeom>
        </p:spPr>
      </p:pic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1F51A9B-EE2C-105B-5689-33B74A5834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581867"/>
              </p:ext>
            </p:extLst>
          </p:nvPr>
        </p:nvGraphicFramePr>
        <p:xfrm>
          <a:off x="0" y="21889"/>
          <a:ext cx="9143999" cy="4374226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2380039">
                  <a:extLst>
                    <a:ext uri="{9D8B030D-6E8A-4147-A177-3AD203B41FA5}">
                      <a16:colId xmlns:a16="http://schemas.microsoft.com/office/drawing/2014/main" val="3145419916"/>
                    </a:ext>
                  </a:extLst>
                </a:gridCol>
                <a:gridCol w="3305390">
                  <a:extLst>
                    <a:ext uri="{9D8B030D-6E8A-4147-A177-3AD203B41FA5}">
                      <a16:colId xmlns:a16="http://schemas.microsoft.com/office/drawing/2014/main" val="3334372129"/>
                    </a:ext>
                  </a:extLst>
                </a:gridCol>
                <a:gridCol w="3458570">
                  <a:extLst>
                    <a:ext uri="{9D8B030D-6E8A-4147-A177-3AD203B41FA5}">
                      <a16:colId xmlns:a16="http://schemas.microsoft.com/office/drawing/2014/main" val="2500105594"/>
                    </a:ext>
                  </a:extLst>
                </a:gridCol>
              </a:tblGrid>
              <a:tr h="446356">
                <a:tc>
                  <a:txBody>
                    <a:bodyPr/>
                    <a:lstStyle/>
                    <a:p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Aspect</a:t>
                      </a:r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0349" marR="54115" marT="54115" marB="5411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Classical Method</a:t>
                      </a:r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0349" marR="54115" marT="54115" marB="5411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CET-AIA Method</a:t>
                      </a:r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0349" marR="54115" marT="54115" marB="5411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01556"/>
                  </a:ext>
                </a:extLst>
              </a:tr>
              <a:tr h="446356">
                <a:tc>
                  <a:txBody>
                    <a:bodyPr/>
                    <a:lstStyle/>
                    <a:p>
                      <a:r>
                        <a:rPr lang="en-US" sz="1600" b="1" cap="none" spc="0" dirty="0">
                          <a:solidFill>
                            <a:schemeClr val="tx1"/>
                          </a:solidFill>
                        </a:rPr>
                        <a:t>Assessment Basis</a:t>
                      </a:r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0349" marR="54115" marT="54115" marB="5411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General content (books, slides, standardized tests)</a:t>
                      </a:r>
                    </a:p>
                  </a:txBody>
                  <a:tcPr marL="70349" marR="54115" marT="54115" marB="5411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In-class, contextual, spontaneous and colloquial content</a:t>
                      </a:r>
                    </a:p>
                  </a:txBody>
                  <a:tcPr marL="70349" marR="54115" marT="54115" marB="5411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950480"/>
                  </a:ext>
                </a:extLst>
              </a:tr>
              <a:tr h="666392">
                <a:tc>
                  <a:txBody>
                    <a:bodyPr/>
                    <a:lstStyle/>
                    <a:p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AI Vulnerability</a:t>
                      </a:r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0349" marR="54115" marT="54115" marB="5411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High – AI can often solve classical MCQs</a:t>
                      </a:r>
                    </a:p>
                  </a:txBody>
                  <a:tcPr marL="70349" marR="54115" marT="54115" marB="5411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Low – AI cannot answer context-specific, colloquial questions</a:t>
                      </a:r>
                    </a:p>
                  </a:txBody>
                  <a:tcPr marL="70349" marR="54115" marT="54115" marB="5411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356474"/>
                  </a:ext>
                </a:extLst>
              </a:tr>
              <a:tr h="666392">
                <a:tc>
                  <a:txBody>
                    <a:bodyPr/>
                    <a:lstStyle/>
                    <a:p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Student Learning Focus</a:t>
                      </a:r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0349" marR="54115" marT="54115" marB="5411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Memorization, grammar drills, formal structures</a:t>
                      </a:r>
                    </a:p>
                  </a:txBody>
                  <a:tcPr marL="70349" marR="54115" marT="54115" marB="5411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Critical thinking, listening, engagement, situational understanding</a:t>
                      </a:r>
                    </a:p>
                  </a:txBody>
                  <a:tcPr marL="70349" marR="54115" marT="54115" marB="5411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432462"/>
                  </a:ext>
                </a:extLst>
              </a:tr>
              <a:tr h="666392">
                <a:tc>
                  <a:txBody>
                    <a:bodyPr/>
                    <a:lstStyle/>
                    <a:p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Cultural Relevance</a:t>
                      </a:r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0349" marR="54115" marT="54115" marB="5411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Often decontextualized from student reality</a:t>
                      </a:r>
                    </a:p>
                  </a:txBody>
                  <a:tcPr marL="70349" marR="54115" marT="54115" marB="5411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Tied to students’ lived experiences, idioms, and social language use</a:t>
                      </a:r>
                    </a:p>
                  </a:txBody>
                  <a:tcPr marL="70349" marR="54115" marT="54115" marB="5411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107547"/>
                  </a:ext>
                </a:extLst>
              </a:tr>
              <a:tr h="666392">
                <a:tc>
                  <a:txBody>
                    <a:bodyPr/>
                    <a:lstStyle/>
                    <a:p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Student Motivation</a:t>
                      </a:r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0349" marR="54115" marT="54115" marB="5411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External (grades, exams)</a:t>
                      </a:r>
                    </a:p>
                  </a:txBody>
                  <a:tcPr marL="70349" marR="54115" marT="54115" marB="5411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Internal (participation, presence, curiosity, ownership of learning)</a:t>
                      </a:r>
                    </a:p>
                  </a:txBody>
                  <a:tcPr marL="70349" marR="54115" marT="54115" marB="5411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326537"/>
                  </a:ext>
                </a:extLst>
              </a:tr>
              <a:tr h="666392">
                <a:tc>
                  <a:txBody>
                    <a:bodyPr/>
                    <a:lstStyle/>
                    <a:p>
                      <a:r>
                        <a:rPr lang="en-US" sz="1600" b="1" cap="none" spc="0">
                          <a:solidFill>
                            <a:schemeClr val="tx1"/>
                          </a:solidFill>
                        </a:rPr>
                        <a:t>Skill Development</a:t>
                      </a:r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0349" marR="54115" marT="54115" marB="5411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Formal writing, translation</a:t>
                      </a:r>
                    </a:p>
                  </a:txBody>
                  <a:tcPr marL="70349" marR="54115" marT="54115" marB="5411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Functional communication, interpretation, real-life language application</a:t>
                      </a:r>
                    </a:p>
                  </a:txBody>
                  <a:tcPr marL="70349" marR="54115" marT="54115" marB="5411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69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15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0"/>
            <a:ext cx="9144000" cy="692883"/>
          </a:xfrm>
        </p:spPr>
        <p:txBody>
          <a:bodyPr/>
          <a:lstStyle/>
          <a:p>
            <a:r>
              <a:rPr sz="2200" dirty="0"/>
              <a:t>Research Objective &amp;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6004"/>
            <a:ext cx="9143999" cy="4226315"/>
          </a:xfrm>
        </p:spPr>
        <p:txBody>
          <a:bodyPr/>
          <a:lstStyle/>
          <a:p>
            <a:r>
              <a:rPr sz="1400" b="1" dirty="0"/>
              <a:t>Mitigate AI-Assisted Cheating: </a:t>
            </a:r>
            <a:r>
              <a:rPr sz="1400" dirty="0"/>
              <a:t>Develop assessment strategies that reduce AI-enabled cheating specifically in Arabic language evaluations.</a:t>
            </a:r>
            <a:endParaRPr lang="en-US" sz="1400" dirty="0"/>
          </a:p>
          <a:p>
            <a:endParaRPr sz="1400" dirty="0"/>
          </a:p>
          <a:p>
            <a:r>
              <a:rPr sz="1400" b="1" dirty="0"/>
              <a:t>Enhance Student Engagement: </a:t>
            </a:r>
            <a:r>
              <a:rPr sz="1400" dirty="0"/>
              <a:t>Implement innovative, culturally relevant colloquial questioning to actively engage Arabic language learners.</a:t>
            </a:r>
            <a:endParaRPr lang="en-US" sz="1400" dirty="0"/>
          </a:p>
          <a:p>
            <a:endParaRPr sz="1400" dirty="0"/>
          </a:p>
          <a:p>
            <a:r>
              <a:rPr sz="1400" b="1" dirty="0"/>
              <a:t>Linguistic and Cultural Focus: </a:t>
            </a:r>
            <a:r>
              <a:rPr sz="1400" dirty="0"/>
              <a:t>Tailor methods to Arabic’s diglossia, addressing unique linguistic features and cultural context in assessments.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31"/>
            <a:ext cx="9144000" cy="765870"/>
          </a:xfrm>
        </p:spPr>
        <p:txBody>
          <a:bodyPr/>
          <a:lstStyle/>
          <a:p>
            <a:r>
              <a:rPr sz="2200" b="1" dirty="0"/>
              <a:t>Literature Gaps and Theoretical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9449"/>
            <a:ext cx="9143999" cy="4099819"/>
          </a:xfrm>
        </p:spPr>
        <p:txBody>
          <a:bodyPr>
            <a:noAutofit/>
          </a:bodyPr>
          <a:lstStyle/>
          <a:p>
            <a:r>
              <a:rPr sz="2000" b="1" dirty="0"/>
              <a:t>Inadequacy of Traditional Theories: </a:t>
            </a:r>
            <a:r>
              <a:rPr sz="2000" dirty="0"/>
              <a:t>Conventional assessment models overlook AI interference and fail to accommodate colloquial language complexities effectively.</a:t>
            </a:r>
            <a:endParaRPr lang="en-US" sz="2000" dirty="0"/>
          </a:p>
          <a:p>
            <a:endParaRPr sz="800" dirty="0"/>
          </a:p>
          <a:p>
            <a:r>
              <a:rPr sz="2000" b="1" dirty="0"/>
              <a:t>Absence of AI-Specific Frameworks: </a:t>
            </a:r>
            <a:r>
              <a:rPr sz="2000" dirty="0"/>
              <a:t>No established frameworks explicitly address AI misuse challenges within educational assessment contexts, creating a theoretical vacuum.</a:t>
            </a:r>
            <a:endParaRPr lang="en-US" sz="2000" dirty="0"/>
          </a:p>
          <a:p>
            <a:endParaRPr sz="800" dirty="0"/>
          </a:p>
          <a:p>
            <a:r>
              <a:rPr sz="2000" b="1" dirty="0"/>
              <a:t>Necessity for CET-AIA: </a:t>
            </a:r>
            <a:r>
              <a:rPr sz="2000" dirty="0"/>
              <a:t>CET-AIA uniquely integrates colloquial engagement with AI awareness, filling critical gaps unaddressed by prior theories.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214"/>
            <a:ext cx="9144000" cy="626782"/>
          </a:xfrm>
        </p:spPr>
        <p:txBody>
          <a:bodyPr/>
          <a:lstStyle/>
          <a:p>
            <a:r>
              <a:rPr sz="2200" b="1" dirty="0"/>
              <a:t>Research Design and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4231"/>
            <a:ext cx="9143999" cy="4316055"/>
          </a:xfrm>
        </p:spPr>
        <p:txBody>
          <a:bodyPr>
            <a:normAutofit/>
          </a:bodyPr>
          <a:lstStyle/>
          <a:p>
            <a:r>
              <a:rPr sz="2000" b="1" dirty="0"/>
              <a:t>Quasi-Experimental Setup: </a:t>
            </a:r>
            <a:r>
              <a:rPr sz="2000" dirty="0"/>
              <a:t>Utilized three unique student cohorts to enable controlled comparison with minimal random assignment bias.</a:t>
            </a:r>
            <a:endParaRPr lang="en-US" sz="2000" dirty="0"/>
          </a:p>
          <a:p>
            <a:endParaRPr sz="2000" dirty="0"/>
          </a:p>
          <a:p>
            <a:r>
              <a:rPr sz="2000" b="1" dirty="0"/>
              <a:t>Dual Question Format: </a:t>
            </a:r>
            <a:r>
              <a:rPr sz="2000" dirty="0"/>
              <a:t>Combined colloquial dialect and traditional classical questions to evaluate linguistic comprehension breadth.</a:t>
            </a:r>
            <a:endParaRPr lang="en-US" sz="2000" dirty="0"/>
          </a:p>
          <a:p>
            <a:endParaRPr sz="2000" dirty="0"/>
          </a:p>
          <a:p>
            <a:r>
              <a:rPr sz="2000" b="1" dirty="0"/>
              <a:t>AI Comparative Analysis: </a:t>
            </a:r>
            <a:r>
              <a:rPr sz="2000" dirty="0"/>
              <a:t>Incorporated ChatGPT 3.5 responses to benchmark AI performance against human assessment results precisely.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6B2F50-BB83-651A-8AAE-DCDC04A9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97"/>
            <a:ext cx="9144000" cy="787904"/>
          </a:xfrm>
        </p:spPr>
        <p:txBody>
          <a:bodyPr/>
          <a:lstStyle/>
          <a:p>
            <a:r>
              <a:rPr lang="fr-CA" dirty="0" err="1"/>
              <a:t>Research</a:t>
            </a:r>
            <a:r>
              <a:rPr lang="fr-CA" dirty="0"/>
              <a:t> </a:t>
            </a:r>
            <a:r>
              <a:rPr lang="fr-CA" dirty="0" err="1"/>
              <a:t>Results</a:t>
            </a:r>
            <a:endParaRPr lang="fr-CA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B3FCBA1-7D20-B217-ED84-A399F1CBF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014219"/>
              </p:ext>
            </p:extLst>
          </p:nvPr>
        </p:nvGraphicFramePr>
        <p:xfrm>
          <a:off x="0" y="800100"/>
          <a:ext cx="9144000" cy="434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61686245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327129795"/>
                    </a:ext>
                  </a:extLst>
                </a:gridCol>
              </a:tblGrid>
              <a:tr h="4343399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09936"/>
                  </a:ext>
                </a:extLst>
              </a:tr>
            </a:tbl>
          </a:graphicData>
        </a:graphic>
      </p:graphicFrame>
      <p:pic>
        <p:nvPicPr>
          <p:cNvPr id="5" name="image1.png">
            <a:extLst>
              <a:ext uri="{FF2B5EF4-FFF2-40B4-BE49-F238E27FC236}">
                <a16:creationId xmlns:a16="http://schemas.microsoft.com/office/drawing/2014/main" id="{8EE51D53-1FF1-AF5B-536A-6E30CEE6CD8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00101"/>
            <a:ext cx="4572000" cy="4331202"/>
          </a:xfrm>
          <a:prstGeom prst="rect">
            <a:avLst/>
          </a:prstGeom>
          <a:ln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CD2C220-BA8D-C156-0044-A97B51EEB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01316"/>
            <a:ext cx="4572000" cy="43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180"/>
            <a:ext cx="7773338" cy="725933"/>
          </a:xfrm>
        </p:spPr>
        <p:txBody>
          <a:bodyPr/>
          <a:lstStyle/>
          <a:p>
            <a:r>
              <a:rPr sz="2200" dirty="0">
                <a:solidFill>
                  <a:srgbClr val="FF0000"/>
                </a:solidFill>
              </a:rPr>
              <a:t>CET-AIA Framework for Ethical AI in Language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8294"/>
            <a:ext cx="7943161" cy="4415206"/>
          </a:xfrm>
        </p:spPr>
        <p:txBody>
          <a:bodyPr>
            <a:normAutofit fontScale="77500" lnSpcReduction="20000"/>
          </a:bodyPr>
          <a:lstStyle/>
          <a:p>
            <a:r>
              <a:rPr sz="2200" dirty="0"/>
              <a:t>Introduction to CET-AIA Framework</a:t>
            </a:r>
          </a:p>
          <a:p>
            <a:r>
              <a:rPr sz="2200" dirty="0"/>
              <a:t>Research Objective &amp; Scope</a:t>
            </a:r>
          </a:p>
          <a:p>
            <a:r>
              <a:rPr sz="2200" dirty="0"/>
              <a:t>Literature Gaps and Theoretical Need</a:t>
            </a:r>
          </a:p>
          <a:p>
            <a:r>
              <a:rPr sz="2200" dirty="0"/>
              <a:t>Theoretical Foundations of CET-AIA</a:t>
            </a:r>
          </a:p>
          <a:p>
            <a:r>
              <a:rPr sz="2200" dirty="0"/>
              <a:t>Key Principles of CET-AIA</a:t>
            </a:r>
          </a:p>
          <a:p>
            <a:r>
              <a:rPr sz="2200" dirty="0"/>
              <a:t>Research Design and Methodology</a:t>
            </a:r>
          </a:p>
          <a:p>
            <a:r>
              <a:rPr sz="2200" dirty="0"/>
              <a:t>Colloquial Questioning in Practice</a:t>
            </a:r>
          </a:p>
          <a:p>
            <a:r>
              <a:rPr sz="2200" dirty="0"/>
              <a:t>Key Findings – Student Performance</a:t>
            </a:r>
          </a:p>
          <a:p>
            <a:r>
              <a:rPr sz="2200" dirty="0"/>
              <a:t>Key Findings – AI Performance</a:t>
            </a:r>
          </a:p>
          <a:p>
            <a:r>
              <a:rPr sz="2200" dirty="0"/>
              <a:t>Implications for Arabic Language Education</a:t>
            </a:r>
            <a:endParaRPr lang="en-US" sz="2200" dirty="0"/>
          </a:p>
          <a:p>
            <a:r>
              <a:rPr lang="en-US" sz="2200" dirty="0"/>
              <a:t>Policy and Pedagogical Implications</a:t>
            </a:r>
          </a:p>
          <a:p>
            <a:r>
              <a:rPr lang="en-US" sz="2200" dirty="0"/>
              <a:t>Limitations &amp; Future Directions</a:t>
            </a:r>
          </a:p>
          <a:p>
            <a:endParaRPr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31"/>
            <a:ext cx="9144000" cy="604748"/>
          </a:xfrm>
        </p:spPr>
        <p:txBody>
          <a:bodyPr/>
          <a:lstStyle/>
          <a:p>
            <a:r>
              <a:rPr sz="2200" b="1" dirty="0"/>
              <a:t>Key Findings – Student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2536"/>
            <a:ext cx="9143999" cy="4140964"/>
          </a:xfrm>
        </p:spPr>
        <p:txBody>
          <a:bodyPr>
            <a:normAutofit/>
          </a:bodyPr>
          <a:lstStyle/>
          <a:p>
            <a:r>
              <a:rPr sz="2000" b="1" dirty="0"/>
              <a:t>Initial Score Decline: </a:t>
            </a:r>
            <a:r>
              <a:rPr sz="2000" dirty="0"/>
              <a:t>Students initially scored lower on colloquial questions due to unfamiliar dialect and novel linguistic complexity.</a:t>
            </a:r>
            <a:endParaRPr lang="en-US" sz="2000" dirty="0"/>
          </a:p>
          <a:p>
            <a:endParaRPr sz="2000" dirty="0"/>
          </a:p>
          <a:p>
            <a:r>
              <a:rPr sz="2000" b="1" dirty="0"/>
              <a:t>Adaptive Improvement: </a:t>
            </a:r>
            <a:r>
              <a:rPr sz="2000" dirty="0"/>
              <a:t>Gradual performance gains show cognitive acclimation and enhanced engagement with colloquial language stimuli.</a:t>
            </a:r>
            <a:endParaRPr lang="en-US" sz="2000" dirty="0"/>
          </a:p>
          <a:p>
            <a:endParaRPr sz="2000" dirty="0"/>
          </a:p>
          <a:p>
            <a:r>
              <a:rPr sz="2000" b="1" dirty="0"/>
              <a:t>Cluster Analysis Insights: </a:t>
            </a:r>
            <a:r>
              <a:rPr sz="2000" dirty="0"/>
              <a:t>Learner response clusters indicate differentiated engagement patterns, revealing varied adaptation rates and cognitive processing strategies.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30"/>
            <a:ext cx="9144000" cy="659833"/>
          </a:xfrm>
        </p:spPr>
        <p:txBody>
          <a:bodyPr/>
          <a:lstStyle/>
          <a:p>
            <a:r>
              <a:rPr sz="2200" dirty="0"/>
              <a:t>Key Findings – AI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3214"/>
            <a:ext cx="9143999" cy="4316056"/>
          </a:xfrm>
        </p:spPr>
        <p:txBody>
          <a:bodyPr>
            <a:noAutofit/>
          </a:bodyPr>
          <a:lstStyle/>
          <a:p>
            <a:r>
              <a:rPr sz="2000" b="1" dirty="0"/>
              <a:t>Comparable Accuracy on Traditional Items: </a:t>
            </a:r>
            <a:r>
              <a:rPr sz="2000" dirty="0"/>
              <a:t>ChatGPT 3.5 demonstrated high accuracy on classical questions, mirroring human respondent performance levels.</a:t>
            </a:r>
            <a:endParaRPr lang="en-US" sz="2000" dirty="0"/>
          </a:p>
          <a:p>
            <a:endParaRPr lang="en-US" sz="1200" dirty="0"/>
          </a:p>
          <a:p>
            <a:r>
              <a:rPr sz="2000" b="1" dirty="0"/>
              <a:t>Performance Drop on Colloquial Items: </a:t>
            </a:r>
            <a:r>
              <a:rPr sz="2000" dirty="0"/>
              <a:t>A significant accuracy decline occurred with colloquial dialect questions, reflecting AI's difficulty processing non-standard linguistic variations.</a:t>
            </a:r>
            <a:endParaRPr lang="en-US" sz="2000" dirty="0"/>
          </a:p>
          <a:p>
            <a:endParaRPr lang="en-US" sz="800" dirty="0"/>
          </a:p>
          <a:p>
            <a:r>
              <a:rPr sz="2000" b="1" dirty="0"/>
              <a:t>Empirical Validation of CET-AIA: </a:t>
            </a:r>
            <a:r>
              <a:rPr sz="2000" dirty="0"/>
              <a:t>Findings confirm CET-AIA’s effectiveness in embedding AI-resistant features through culturally rich colloquial questioning strategies.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213"/>
            <a:ext cx="9144000" cy="692883"/>
          </a:xfrm>
        </p:spPr>
        <p:txBody>
          <a:bodyPr/>
          <a:lstStyle/>
          <a:p>
            <a:r>
              <a:rPr sz="2200" b="1" dirty="0"/>
              <a:t>Implications for Arabic Language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6096"/>
            <a:ext cx="9144000" cy="4404191"/>
          </a:xfrm>
        </p:spPr>
        <p:txBody>
          <a:bodyPr wrap="square">
            <a:noAutofit/>
          </a:bodyPr>
          <a:lstStyle/>
          <a:p>
            <a:r>
              <a:rPr sz="2000" b="1" dirty="0"/>
              <a:t>Addressing </a:t>
            </a:r>
            <a:r>
              <a:rPr sz="2000" b="1" dirty="0" err="1"/>
              <a:t>Diglossic</a:t>
            </a:r>
            <a:r>
              <a:rPr sz="2000" b="1" dirty="0"/>
              <a:t> Complexity: </a:t>
            </a:r>
            <a:r>
              <a:rPr sz="2000" dirty="0"/>
              <a:t>CET-AIA bridges classical and colloquial</a:t>
            </a:r>
            <a:r>
              <a:rPr lang="en-US" sz="2000" dirty="0"/>
              <a:t> Arabic</a:t>
            </a:r>
            <a:r>
              <a:rPr sz="2000" dirty="0"/>
              <a:t>, harmonizing assessments with inherent </a:t>
            </a:r>
            <a:r>
              <a:rPr sz="2000" dirty="0" err="1"/>
              <a:t>diglossic</a:t>
            </a:r>
            <a:r>
              <a:rPr sz="2000" dirty="0"/>
              <a:t> linguistic dynamics.</a:t>
            </a:r>
            <a:endParaRPr lang="en-US" sz="2000" dirty="0"/>
          </a:p>
          <a:p>
            <a:endParaRPr sz="800" dirty="0"/>
          </a:p>
          <a:p>
            <a:r>
              <a:rPr sz="2000" b="1" dirty="0"/>
              <a:t>Culturally Relevant Contextualization: </a:t>
            </a:r>
            <a:r>
              <a:rPr sz="2000" dirty="0"/>
              <a:t>Promotes context-rich, culturally grounded assessments enhancing authentic language comprehension and learner motivation.</a:t>
            </a:r>
            <a:endParaRPr lang="en-US" sz="2000" dirty="0"/>
          </a:p>
          <a:p>
            <a:endParaRPr sz="800" dirty="0"/>
          </a:p>
          <a:p>
            <a:r>
              <a:rPr sz="2000" b="1" dirty="0"/>
              <a:t>Inclusivity for Diverse Learners: </a:t>
            </a:r>
            <a:r>
              <a:rPr sz="2000" dirty="0"/>
              <a:t>Fosters equitable engagement by accommodating varied dialectical backgrounds, supporting inclusivity and diverse learner profiles.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213"/>
            <a:ext cx="9144000" cy="776887"/>
          </a:xfrm>
        </p:spPr>
        <p:txBody>
          <a:bodyPr/>
          <a:lstStyle/>
          <a:p>
            <a:r>
              <a:rPr sz="2200" dirty="0"/>
              <a:t>Policy and Pedagogical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9143999" cy="4343400"/>
          </a:xfrm>
        </p:spPr>
        <p:txBody>
          <a:bodyPr>
            <a:noAutofit/>
          </a:bodyPr>
          <a:lstStyle/>
          <a:p>
            <a:pPr algn="just"/>
            <a:r>
              <a:rPr sz="2000" b="1" dirty="0"/>
              <a:t>Ethical AI Integration Policies: </a:t>
            </a:r>
            <a:r>
              <a:rPr sz="2000" dirty="0"/>
              <a:t>Implement strict educational AI usage guidelines explicitly curbing unauthorized assistance to uphold assessment integrity.</a:t>
            </a:r>
            <a:endParaRPr lang="en-US" sz="2000" dirty="0"/>
          </a:p>
          <a:p>
            <a:pPr algn="just"/>
            <a:endParaRPr sz="800" dirty="0"/>
          </a:p>
          <a:p>
            <a:pPr algn="just"/>
            <a:r>
              <a:rPr sz="2000" b="1" dirty="0"/>
              <a:t>Educator Training in Colloquial Design: </a:t>
            </a:r>
            <a:r>
              <a:rPr sz="2000" dirty="0"/>
              <a:t>Develop specialized professional programs equipping educators with skills to craft culturally relevant colloquial assessments.</a:t>
            </a:r>
            <a:endParaRPr lang="en-US" sz="2000" dirty="0"/>
          </a:p>
          <a:p>
            <a:pPr algn="just"/>
            <a:endParaRPr sz="800" dirty="0"/>
          </a:p>
          <a:p>
            <a:pPr algn="just"/>
            <a:r>
              <a:rPr sz="2000" b="1" dirty="0"/>
              <a:t>Influencing Future AI Development: </a:t>
            </a:r>
            <a:r>
              <a:rPr sz="2000" dirty="0"/>
              <a:t>Promote AI innovation prioritizing transparency, fairness, and educational ethical standards aligning with colloquial engagement frameworks.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6096"/>
          </a:xfrm>
        </p:spPr>
        <p:txBody>
          <a:bodyPr/>
          <a:lstStyle/>
          <a:p>
            <a:r>
              <a:rPr sz="2200" b="1" dirty="0"/>
              <a:t>Limitations &amp; 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6097"/>
            <a:ext cx="9143999" cy="4427402"/>
          </a:xfrm>
        </p:spPr>
        <p:txBody>
          <a:bodyPr>
            <a:noAutofit/>
          </a:bodyPr>
          <a:lstStyle/>
          <a:p>
            <a:r>
              <a:rPr sz="2000" b="1" dirty="0"/>
              <a:t>Quasi-Experimental Constraints: </a:t>
            </a:r>
            <a:r>
              <a:rPr sz="2000" dirty="0"/>
              <a:t>Limited sample diversity restricts generalizability, necessitating broader demographic inclusion for robust validation.</a:t>
            </a:r>
            <a:endParaRPr lang="en-US" sz="2000" dirty="0"/>
          </a:p>
          <a:p>
            <a:endParaRPr sz="800" dirty="0"/>
          </a:p>
          <a:p>
            <a:r>
              <a:rPr sz="2000" b="1" dirty="0"/>
              <a:t>Cross-Disciplinary Expansion: </a:t>
            </a:r>
            <a:r>
              <a:rPr sz="2000" dirty="0"/>
              <a:t>Encourage integration of linguistic, AI ethics, and educational psychology for comprehensive CET-AIA framework refinement.</a:t>
            </a:r>
            <a:endParaRPr lang="en-US" sz="2000" dirty="0"/>
          </a:p>
          <a:p>
            <a:endParaRPr sz="800" dirty="0"/>
          </a:p>
          <a:p>
            <a:r>
              <a:rPr sz="2000" b="1" dirty="0"/>
              <a:t>Linguistic and Technical Enhancements: </a:t>
            </a:r>
            <a:r>
              <a:rPr sz="2000" dirty="0"/>
              <a:t>Advocate iterative improvements targeting dialectal nuance accuracy and AI detection algorithm sophistication to reinforce framework efficacy.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D4A165-0DBF-500D-244E-81AA7AF2F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3999" cy="5143500"/>
          </a:xfrm>
        </p:spPr>
        <p:txBody>
          <a:bodyPr>
            <a:normAutofit fontScale="92500" lnSpcReduction="20000"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r>
              <a:rPr lang="fr-CA" dirty="0"/>
              <a:t>Dr. Chokri Kooli</a:t>
            </a:r>
          </a:p>
          <a:p>
            <a:pPr marL="0" indent="0">
              <a:buNone/>
            </a:pPr>
            <a:r>
              <a:rPr lang="en-US" dirty="0"/>
              <a:t>PhD. MA. Professor | Researcher | Public Policy Analyst</a:t>
            </a:r>
          </a:p>
          <a:p>
            <a:pPr marL="0" indent="0">
              <a:buNone/>
            </a:pPr>
            <a:r>
              <a:rPr lang="en-US" dirty="0"/>
              <a:t>Faculty of social sciences| </a:t>
            </a:r>
            <a:r>
              <a:rPr lang="en-US" dirty="0" err="1"/>
              <a:t>Departement</a:t>
            </a:r>
            <a:r>
              <a:rPr lang="en-US" dirty="0"/>
              <a:t> of Management | Royal military college |Canada</a:t>
            </a:r>
          </a:p>
          <a:p>
            <a:pPr marL="0" indent="0">
              <a:buNone/>
            </a:pPr>
            <a:r>
              <a:rPr lang="en-US" dirty="0"/>
              <a:t>Graduate school of Public and International affairs| University of </a:t>
            </a:r>
            <a:r>
              <a:rPr lang="en-US" dirty="0" err="1"/>
              <a:t>Ottawa|Canada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Editor-in-Chief, Avicenna, Public Health Journal </a:t>
            </a:r>
          </a:p>
          <a:p>
            <a:pPr marL="0" indent="0">
              <a:buNone/>
            </a:pPr>
            <a:r>
              <a:rPr lang="en-US" dirty="0"/>
              <a:t>https://www.qscience.com/content/journals/avi</a:t>
            </a:r>
            <a:endParaRPr lang="fr-CA" dirty="0"/>
          </a:p>
          <a:p>
            <a:pPr marL="0" indent="0">
              <a:buNone/>
            </a:pPr>
            <a:r>
              <a:rPr lang="fr-CA" dirty="0"/>
              <a:t>Ckooli@uottawa.ca</a:t>
            </a:r>
          </a:p>
          <a:p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698517-ED0B-6237-8ABB-2EC583709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519" y="0"/>
            <a:ext cx="4986960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6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7"/>
            <a:ext cx="9144000" cy="924238"/>
          </a:xfrm>
        </p:spPr>
        <p:txBody>
          <a:bodyPr/>
          <a:lstStyle/>
          <a:p>
            <a:r>
              <a:rPr sz="2200" dirty="0">
                <a:solidFill>
                  <a:srgbClr val="FF0000"/>
                </a:solidFill>
              </a:rPr>
              <a:t>Introduction to </a:t>
            </a:r>
            <a:r>
              <a:rPr lang="en-US" sz="2200" dirty="0">
                <a:solidFill>
                  <a:srgbClr val="FF0000"/>
                </a:solidFill>
              </a:rPr>
              <a:t>Colloquial Engagement Theory with AI Awareness </a:t>
            </a:r>
            <a:r>
              <a:rPr sz="2200" dirty="0">
                <a:solidFill>
                  <a:srgbClr val="FF0000"/>
                </a:solidFill>
              </a:rPr>
              <a:t> Framework</a:t>
            </a:r>
            <a:r>
              <a:rPr lang="en-US" sz="2200" dirty="0">
                <a:solidFill>
                  <a:srgbClr val="FF0000"/>
                </a:solidFill>
              </a:rPr>
              <a:t> (CET-AIA)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21324"/>
            <a:ext cx="9143999" cy="4222175"/>
          </a:xfrm>
        </p:spPr>
        <p:txBody>
          <a:bodyPr wrap="square">
            <a:noAutofit/>
          </a:bodyPr>
          <a:lstStyle/>
          <a:p>
            <a:pPr algn="just"/>
            <a:r>
              <a:rPr sz="2400" b="1" dirty="0"/>
              <a:t>AI Integration in Education: </a:t>
            </a:r>
            <a:r>
              <a:rPr sz="2400" dirty="0"/>
              <a:t>Growing AI adoption transforms learning, simultaneously raising concerns over academic integrity and unauthorized assistance.</a:t>
            </a:r>
            <a:endParaRPr lang="en-US" sz="2400" dirty="0"/>
          </a:p>
          <a:p>
            <a:pPr algn="just"/>
            <a:r>
              <a:rPr sz="2400" b="1" dirty="0"/>
              <a:t>Ethical Challenges of AI: </a:t>
            </a:r>
            <a:r>
              <a:rPr sz="2400" dirty="0"/>
              <a:t>AI-assisted cheating undermines assessment validity, necessitating frameworks that uphold fairness and trust in evaluations.</a:t>
            </a:r>
            <a:endParaRPr lang="en-US" sz="2400" dirty="0"/>
          </a:p>
          <a:p>
            <a:pPr algn="just"/>
            <a:r>
              <a:rPr sz="2400" b="1" dirty="0"/>
              <a:t>Defining CET-AIA: </a:t>
            </a:r>
            <a:r>
              <a:rPr sz="2400" dirty="0"/>
              <a:t>CET-AIA innovatively merges colloquial engagement and AI awareness to enhance ethical language assessments with cultural relevance.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C9D005-9477-3DF1-1B9A-D832692C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13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Colloquial Engagement Theory with AI Awareness (CET-AIA): Theoretical Proposition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5573C4-35D5-129D-9751-57BBC5543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7133"/>
            <a:ext cx="9143999" cy="394636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/>
              <a:t>The </a:t>
            </a:r>
            <a:r>
              <a:rPr lang="en-US" sz="2000" b="1" dirty="0"/>
              <a:t>Colloquial Engagement Theory with AI Awareness (CET-AIA)</a:t>
            </a:r>
            <a:r>
              <a:rPr lang="en-US" sz="2000" dirty="0"/>
              <a:t> posits that utilizing a </a:t>
            </a:r>
            <a:r>
              <a:rPr lang="en-US" sz="2000" dirty="0">
                <a:solidFill>
                  <a:srgbClr val="FF0000"/>
                </a:solidFill>
              </a:rPr>
              <a:t>colloquial teaching style </a:t>
            </a:r>
            <a:r>
              <a:rPr lang="en-US" sz="2000" dirty="0"/>
              <a:t>anchored in </a:t>
            </a:r>
            <a:r>
              <a:rPr lang="en-US" sz="2000" dirty="0">
                <a:solidFill>
                  <a:srgbClr val="FF0000"/>
                </a:solidFill>
              </a:rPr>
              <a:t>real-life examples </a:t>
            </a:r>
            <a:r>
              <a:rPr lang="en-US" sz="2000" dirty="0"/>
              <a:t>from students’ immediate local or global environments can significantly enhance student </a:t>
            </a:r>
            <a:r>
              <a:rPr lang="en-US" sz="2000" b="1" dirty="0"/>
              <a:t>engagement</a:t>
            </a:r>
            <a:r>
              <a:rPr lang="en-US" sz="2000" dirty="0"/>
              <a:t>, </a:t>
            </a:r>
            <a:r>
              <a:rPr lang="en-US" sz="2000" b="1" dirty="0"/>
              <a:t>comprehension</a:t>
            </a:r>
            <a:r>
              <a:rPr lang="en-US" sz="2000" dirty="0"/>
              <a:t>, and </a:t>
            </a:r>
            <a:r>
              <a:rPr lang="en-US" sz="2000" b="1" dirty="0"/>
              <a:t>academic integrity </a:t>
            </a:r>
            <a:r>
              <a:rPr lang="en-US" sz="2000" dirty="0"/>
              <a:t>in the age of artificial intelligence.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75971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20C5FF-CEBF-D957-6328-91F704DD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97"/>
            <a:ext cx="9144000" cy="692884"/>
          </a:xfrm>
        </p:spPr>
        <p:txBody>
          <a:bodyPr/>
          <a:lstStyle/>
          <a:p>
            <a:r>
              <a:rPr lang="fr-CA" dirty="0" err="1">
                <a:solidFill>
                  <a:srgbClr val="FF0000"/>
                </a:solidFill>
              </a:rPr>
              <a:t>two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 err="1">
                <a:solidFill>
                  <a:srgbClr val="FF0000"/>
                </a:solidFill>
              </a:rPr>
              <a:t>core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 err="1">
                <a:solidFill>
                  <a:srgbClr val="FF0000"/>
                </a:solidFill>
              </a:rPr>
              <a:t>pillars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4E8138-8F69-4288-5A12-7DD3FA898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3214"/>
            <a:ext cx="9143999" cy="43380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</a:rPr>
              <a:t>Colloquial Teaching Style</a:t>
            </a:r>
            <a:r>
              <a:rPr lang="en-US" sz="2000" dirty="0"/>
              <a:t>: Instructional content and examples are delivered using </a:t>
            </a:r>
            <a:r>
              <a:rPr lang="en-US" sz="2000" dirty="0">
                <a:highlight>
                  <a:srgbClr val="FFFF00"/>
                </a:highlight>
              </a:rPr>
              <a:t>informal, culturally relevant language</a:t>
            </a:r>
            <a:r>
              <a:rPr lang="en-US" sz="2000" dirty="0"/>
              <a:t>, drawing upon events, references, or discussions specific to classroom interactions. This strategy </a:t>
            </a:r>
            <a:r>
              <a:rPr lang="en-US" sz="2000" dirty="0">
                <a:highlight>
                  <a:srgbClr val="FFFF00"/>
                </a:highlight>
              </a:rPr>
              <a:t>personalizes learning </a:t>
            </a:r>
            <a:r>
              <a:rPr lang="en-US" sz="2000" dirty="0"/>
              <a:t>by embedding assessments in lived, contextualized experiences that are </a:t>
            </a:r>
            <a:r>
              <a:rPr lang="en-US" sz="2000" dirty="0">
                <a:highlight>
                  <a:srgbClr val="FFFF00"/>
                </a:highlight>
              </a:rPr>
              <a:t>inherently non-replicable by AI</a:t>
            </a:r>
            <a:r>
              <a:rPr lang="en-US" sz="2000" dirty="0"/>
              <a:t>.</a:t>
            </a:r>
          </a:p>
          <a:p>
            <a:endParaRPr lang="en-US" dirty="0"/>
          </a:p>
          <a:p>
            <a:pPr algn="just"/>
            <a:r>
              <a:rPr lang="en-US" sz="2000" b="1" dirty="0">
                <a:solidFill>
                  <a:srgbClr val="FF0000"/>
                </a:solidFill>
              </a:rPr>
              <a:t>AI Awareness in Assessment</a:t>
            </a:r>
            <a:r>
              <a:rPr lang="en-US" sz="2000" dirty="0"/>
              <a:t>: By constructing </a:t>
            </a:r>
            <a:r>
              <a:rPr lang="en-US" sz="2000" dirty="0">
                <a:highlight>
                  <a:srgbClr val="FFFF00"/>
                </a:highlight>
              </a:rPr>
              <a:t>evaluations based on in-class colloquial discussions</a:t>
            </a:r>
            <a:r>
              <a:rPr lang="en-US" sz="2000" dirty="0"/>
              <a:t> and unique </a:t>
            </a:r>
            <a:r>
              <a:rPr lang="en-US" sz="2000" dirty="0">
                <a:highlight>
                  <a:srgbClr val="FFFF00"/>
                </a:highlight>
              </a:rPr>
              <a:t>situational examples</a:t>
            </a:r>
            <a:r>
              <a:rPr lang="en-US" sz="2000" dirty="0"/>
              <a:t>, CET-AIA creates a form of “</a:t>
            </a:r>
            <a:r>
              <a:rPr lang="en-US" sz="2000" dirty="0">
                <a:highlight>
                  <a:srgbClr val="FFFF00"/>
                </a:highlight>
              </a:rPr>
              <a:t>assessment shielding</a:t>
            </a:r>
            <a:r>
              <a:rPr lang="en-US" sz="2000" dirty="0"/>
              <a:t>.” Since AI tools, such as ChatGPT, </a:t>
            </a:r>
            <a:r>
              <a:rPr lang="en-US" sz="2000" dirty="0">
                <a:highlight>
                  <a:srgbClr val="FFFF00"/>
                </a:highlight>
              </a:rPr>
              <a:t>lack the ability </a:t>
            </a:r>
            <a:r>
              <a:rPr lang="en-US" sz="2000" dirty="0"/>
              <a:t>to access or interpret these </a:t>
            </a:r>
            <a:r>
              <a:rPr lang="en-US" sz="2000" dirty="0">
                <a:highlight>
                  <a:srgbClr val="FFFF00"/>
                </a:highlight>
              </a:rPr>
              <a:t>classroom-specific interactions,</a:t>
            </a:r>
            <a:r>
              <a:rPr lang="en-US" sz="2000" dirty="0"/>
              <a:t> students are compelled to rely on their </a:t>
            </a:r>
            <a:r>
              <a:rPr lang="en-US" sz="2000" dirty="0">
                <a:highlight>
                  <a:srgbClr val="FFFF00"/>
                </a:highlight>
              </a:rPr>
              <a:t>own understanding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FFFF00"/>
                </a:highlight>
              </a:rPr>
              <a:t>memory</a:t>
            </a:r>
            <a:r>
              <a:rPr lang="en-US" sz="2000" dirty="0"/>
              <a:t>, and </a:t>
            </a:r>
            <a:r>
              <a:rPr lang="en-US" sz="2000" dirty="0">
                <a:highlight>
                  <a:srgbClr val="FFFF00"/>
                </a:highlight>
              </a:rPr>
              <a:t>analytical reasoning </a:t>
            </a:r>
            <a:r>
              <a:rPr lang="en-US" sz="2000" dirty="0"/>
              <a:t>rather than external AI support.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165423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C2941-9D0A-44E3-5B6F-251EF18A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0100"/>
          </a:xfrm>
        </p:spPr>
        <p:txBody>
          <a:bodyPr/>
          <a:lstStyle/>
          <a:p>
            <a:r>
              <a:rPr lang="fr-CA" dirty="0"/>
              <a:t>Examples (Short </a:t>
            </a:r>
            <a:r>
              <a:rPr lang="fr-CA" dirty="0" err="1"/>
              <a:t>answers</a:t>
            </a:r>
            <a:r>
              <a:rPr lang="fr-CA" dirty="0"/>
              <a:t>/ Essay)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DB1C9F-2036-5B78-C4C2-03BA976E6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7619"/>
            <a:ext cx="9143999" cy="408588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1. </a:t>
            </a:r>
            <a:r>
              <a:rPr lang="fr-CA" b="1" dirty="0" err="1">
                <a:solidFill>
                  <a:srgbClr val="FF0000"/>
                </a:solidFill>
              </a:rPr>
              <a:t>Arabic</a:t>
            </a:r>
            <a:r>
              <a:rPr lang="fr-CA" b="1" dirty="0">
                <a:solidFill>
                  <a:srgbClr val="FF0000"/>
                </a:solidFill>
              </a:rPr>
              <a:t> </a:t>
            </a:r>
            <a:r>
              <a:rPr lang="fr-CA" b="1" dirty="0" err="1">
                <a:solidFill>
                  <a:srgbClr val="FF0000"/>
                </a:solidFill>
              </a:rPr>
              <a:t>Vocabulary</a:t>
            </a:r>
            <a:r>
              <a:rPr lang="fr-CA" b="1" dirty="0">
                <a:solidFill>
                  <a:srgbClr val="FF0000"/>
                </a:solidFill>
              </a:rPr>
              <a:t> and Expression </a:t>
            </a:r>
            <a:r>
              <a:rPr lang="fr-CA" b="1" dirty="0" err="1">
                <a:solidFill>
                  <a:srgbClr val="FF0000"/>
                </a:solidFill>
              </a:rPr>
              <a:t>through</a:t>
            </a:r>
            <a:r>
              <a:rPr lang="fr-CA" b="1" dirty="0">
                <a:solidFill>
                  <a:srgbClr val="FF0000"/>
                </a:solidFill>
              </a:rPr>
              <a:t> Local News Stories </a:t>
            </a:r>
            <a:r>
              <a:rPr lang="fr-CA" b="1" dirty="0" err="1">
                <a:solidFill>
                  <a:srgbClr val="FF0000"/>
                </a:solidFill>
              </a:rPr>
              <a:t>Teaching</a:t>
            </a:r>
            <a:r>
              <a:rPr lang="fr-CA" b="1" dirty="0">
                <a:solidFill>
                  <a:srgbClr val="FF0000"/>
                </a:solidFill>
              </a:rPr>
              <a:t> Style</a:t>
            </a:r>
            <a:r>
              <a:rPr lang="fr-CA" dirty="0"/>
              <a:t>: </a:t>
            </a:r>
          </a:p>
          <a:p>
            <a:pPr marL="0" indent="0">
              <a:buNone/>
            </a:pPr>
            <a:r>
              <a:rPr lang="fr-CA" dirty="0"/>
              <a:t>Use a </a:t>
            </a:r>
            <a:r>
              <a:rPr lang="fr-CA" dirty="0" err="1"/>
              <a:t>recent</a:t>
            </a:r>
            <a:r>
              <a:rPr lang="fr-CA" dirty="0"/>
              <a:t> local news </a:t>
            </a:r>
            <a:r>
              <a:rPr lang="fr-CA" dirty="0" err="1"/>
              <a:t>event</a:t>
            </a:r>
            <a:r>
              <a:rPr lang="fr-CA" dirty="0"/>
              <a:t> (e.g., a </a:t>
            </a:r>
            <a:r>
              <a:rPr lang="fr-CA" dirty="0" err="1"/>
              <a:t>government</a:t>
            </a:r>
            <a:r>
              <a:rPr lang="fr-CA" dirty="0"/>
              <a:t> </a:t>
            </a:r>
            <a:r>
              <a:rPr lang="fr-CA" dirty="0" err="1"/>
              <a:t>decision</a:t>
            </a:r>
            <a:r>
              <a:rPr lang="fr-CA" dirty="0"/>
              <a:t> on public transportation </a:t>
            </a:r>
            <a:r>
              <a:rPr lang="fr-CA" dirty="0" err="1"/>
              <a:t>fares</a:t>
            </a:r>
            <a:r>
              <a:rPr lang="fr-CA" dirty="0"/>
              <a:t> or a </a:t>
            </a:r>
            <a:r>
              <a:rPr lang="fr-CA" dirty="0" err="1"/>
              <a:t>popular</a:t>
            </a:r>
            <a:r>
              <a:rPr lang="fr-CA" dirty="0"/>
              <a:t> football match) and </a:t>
            </a:r>
            <a:r>
              <a:rPr lang="fr-CA" dirty="0" err="1"/>
              <a:t>explain</a:t>
            </a:r>
            <a:r>
              <a:rPr lang="fr-CA" dirty="0"/>
              <a:t> </a:t>
            </a:r>
            <a:r>
              <a:rPr lang="fr-CA" dirty="0" err="1"/>
              <a:t>vocabulary</a:t>
            </a:r>
            <a:r>
              <a:rPr lang="fr-CA" dirty="0"/>
              <a:t> or expressions in a casual, </a:t>
            </a:r>
            <a:r>
              <a:rPr lang="fr-CA" dirty="0" err="1"/>
              <a:t>conversational</a:t>
            </a:r>
            <a:r>
              <a:rPr lang="fr-CA" dirty="0"/>
              <a:t> </a:t>
            </a:r>
            <a:r>
              <a:rPr lang="fr-CA" dirty="0" err="1"/>
              <a:t>tone</a:t>
            </a:r>
            <a:r>
              <a:rPr lang="fr-CA" dirty="0"/>
              <a:t>.</a:t>
            </a:r>
          </a:p>
          <a:p>
            <a:endParaRPr lang="fr-CA" dirty="0"/>
          </a:p>
          <a:p>
            <a:pPr algn="r" rtl="1"/>
            <a:r>
              <a:rPr lang="ar-SA" dirty="0"/>
              <a:t>خلال الدرس، ناقش مع الطلاب زيادة أجور الباصات؟ </a:t>
            </a:r>
            <a:r>
              <a:rPr lang="ar-SA" dirty="0" err="1"/>
              <a:t>إسألهم</a:t>
            </a:r>
            <a:r>
              <a:rPr lang="ar-SA" dirty="0"/>
              <a:t> ماذا يعني (رفع التسعيرة)؟ ما هي الكلمات اللي استخدمناها لكي نعبر عن غضب الناس؟“</a:t>
            </a:r>
            <a:endParaRPr lang="en-US" dirty="0"/>
          </a:p>
          <a:p>
            <a:r>
              <a:rPr lang="fr-CA" dirty="0"/>
              <a:t>AI-</a:t>
            </a:r>
            <a:r>
              <a:rPr lang="fr-CA" dirty="0" err="1"/>
              <a:t>Aware</a:t>
            </a:r>
            <a:r>
              <a:rPr lang="fr-CA" dirty="0"/>
              <a:t> </a:t>
            </a:r>
            <a:r>
              <a:rPr lang="fr-CA" dirty="0" err="1"/>
              <a:t>Assessment</a:t>
            </a:r>
            <a:r>
              <a:rPr lang="fr-CA" dirty="0"/>
              <a:t>:</a:t>
            </a:r>
          </a:p>
          <a:p>
            <a:r>
              <a:rPr lang="fr-CA" dirty="0"/>
              <a:t>Exam question: </a:t>
            </a:r>
          </a:p>
          <a:p>
            <a:pPr algn="r" rtl="1"/>
            <a:r>
              <a:rPr lang="fr-CA" dirty="0"/>
              <a:t>"</a:t>
            </a:r>
            <a:r>
              <a:rPr lang="ar-SA" dirty="0"/>
              <a:t>في المحاضرة الماضية، ناقشنا حادثة متعلقة برفع تسعيرة المواصلات. ما هي الكلمة العامية التي استخدمناها لتوصيف الموقف من الناحة الشعبية؟"</a:t>
            </a:r>
            <a:endParaRPr lang="en-US" dirty="0"/>
          </a:p>
          <a:p>
            <a:r>
              <a:rPr lang="fr-CA" dirty="0"/>
              <a:t>AI </a:t>
            </a:r>
            <a:r>
              <a:rPr lang="fr-CA" dirty="0" err="1"/>
              <a:t>would</a:t>
            </a:r>
            <a:r>
              <a:rPr lang="fr-CA" dirty="0"/>
              <a:t> struggle </a:t>
            </a:r>
            <a:r>
              <a:rPr lang="fr-CA" dirty="0" err="1"/>
              <a:t>unless</a:t>
            </a:r>
            <a:r>
              <a:rPr lang="fr-CA" dirty="0"/>
              <a:t>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was</a:t>
            </a:r>
            <a:r>
              <a:rPr lang="fr-CA" dirty="0"/>
              <a:t> “in the room” </a:t>
            </a:r>
            <a:r>
              <a:rPr lang="fr-CA" dirty="0" err="1"/>
              <a:t>when</a:t>
            </a:r>
            <a:r>
              <a:rPr lang="fr-CA" dirty="0"/>
              <a:t> the </a:t>
            </a:r>
            <a:r>
              <a:rPr lang="fr-CA" dirty="0" err="1"/>
              <a:t>instructor</a:t>
            </a:r>
            <a:r>
              <a:rPr lang="fr-CA" dirty="0"/>
              <a:t> </a:t>
            </a:r>
            <a:r>
              <a:rPr lang="fr-CA" dirty="0" err="1"/>
              <a:t>used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specific</a:t>
            </a:r>
            <a:r>
              <a:rPr lang="fr-CA" dirty="0"/>
              <a:t> </a:t>
            </a:r>
            <a:r>
              <a:rPr lang="fr-CA" dirty="0" err="1"/>
              <a:t>phrasing</a:t>
            </a:r>
            <a:r>
              <a:rPr lang="fr-CA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53303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42DE5-42F2-1AB6-5200-DCF5CFEA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0EC4B-9496-95F6-E717-B0699CC0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0100"/>
          </a:xfrm>
        </p:spPr>
        <p:txBody>
          <a:bodyPr/>
          <a:lstStyle/>
          <a:p>
            <a:r>
              <a:rPr lang="fr-CA" dirty="0"/>
              <a:t>Examples (Short </a:t>
            </a:r>
            <a:r>
              <a:rPr lang="fr-CA" dirty="0" err="1"/>
              <a:t>answers</a:t>
            </a:r>
            <a:r>
              <a:rPr lang="fr-CA" dirty="0"/>
              <a:t>/ Essay)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3879C1-4A2B-EE37-4497-136864AE3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7619"/>
            <a:ext cx="9143999" cy="4085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2. </a:t>
            </a:r>
            <a:r>
              <a:rPr lang="en-US" b="1" dirty="0">
                <a:solidFill>
                  <a:srgbClr val="FF0000"/>
                </a:solidFill>
              </a:rPr>
              <a:t>Grammar through Neighborhood Situations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Teaching Style</a:t>
            </a:r>
            <a:r>
              <a:rPr lang="en-US" dirty="0"/>
              <a:t>: Teach verb conjugation in the past tense using familiar situations like visiting a local market, arguing with a taxi driver, or attending a wedding.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Example</a:t>
            </a:r>
            <a:r>
              <a:rPr lang="en-US" dirty="0"/>
              <a:t>: </a:t>
            </a:r>
          </a:p>
          <a:p>
            <a:pPr marL="0" indent="0" algn="r" rtl="1">
              <a:buNone/>
            </a:pPr>
            <a:r>
              <a:rPr lang="en-US" dirty="0"/>
              <a:t>"</a:t>
            </a:r>
            <a:r>
              <a:rPr lang="ar-SA" dirty="0"/>
              <a:t>تخيل نفسك بالسوق وواحد قال لك 'غليت الأسعار. ما هو الفعل وما هو التصريف؟“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AI-Aware Assessment</a:t>
            </a:r>
            <a:r>
              <a:rPr lang="en-US" dirty="0"/>
              <a:t>:</a:t>
            </a:r>
            <a:br>
              <a:rPr lang="en-US" dirty="0"/>
            </a:br>
            <a:r>
              <a:rPr lang="en-US" b="1" dirty="0"/>
              <a:t>Exam question</a:t>
            </a:r>
            <a:r>
              <a:rPr lang="en-US" dirty="0"/>
              <a:t>:</a:t>
            </a:r>
          </a:p>
          <a:p>
            <a:pPr marL="0" indent="0" algn="r" rtl="1">
              <a:buNone/>
            </a:pPr>
            <a:r>
              <a:rPr lang="en-US" dirty="0"/>
              <a:t> "</a:t>
            </a:r>
            <a:r>
              <a:rPr lang="ar-SA" dirty="0"/>
              <a:t>في نقاشنا عن زيارة السوق، استخدمنا جملة قالها أحد الباعة. ما هو الفعل في الجملة، وما هو تصريفه في الماضي؟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AI can’t predict that specific interaction used by the teacher.)</a:t>
            </a:r>
            <a:endParaRPr lang="en-US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923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24F2E-EF89-36E2-060B-C21F12000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2D634-6273-0FC1-A624-CE45DCF3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0100"/>
          </a:xfrm>
        </p:spPr>
        <p:txBody>
          <a:bodyPr/>
          <a:lstStyle/>
          <a:p>
            <a:r>
              <a:rPr lang="fr-CA" dirty="0"/>
              <a:t>Examples (Short </a:t>
            </a:r>
            <a:r>
              <a:rPr lang="fr-CA" dirty="0" err="1"/>
              <a:t>answers</a:t>
            </a:r>
            <a:r>
              <a:rPr lang="fr-CA" dirty="0"/>
              <a:t>/ Essay)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B7B0E1-ED8B-C00B-202F-019F912AC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7619"/>
            <a:ext cx="9143999" cy="4085880"/>
          </a:xfrm>
        </p:spPr>
        <p:txBody>
          <a:bodyPr/>
          <a:lstStyle/>
          <a:p>
            <a:r>
              <a:rPr lang="fr-CA" dirty="0"/>
              <a:t>3. </a:t>
            </a:r>
            <a:r>
              <a:rPr lang="fr-CA" b="1" dirty="0">
                <a:solidFill>
                  <a:srgbClr val="FF0000"/>
                </a:solidFill>
              </a:rPr>
              <a:t>Cultural </a:t>
            </a:r>
            <a:r>
              <a:rPr lang="fr-CA" b="1" dirty="0" err="1">
                <a:solidFill>
                  <a:srgbClr val="FF0000"/>
                </a:solidFill>
              </a:rPr>
              <a:t>Idioms</a:t>
            </a:r>
            <a:r>
              <a:rPr lang="fr-CA" b="1" dirty="0">
                <a:solidFill>
                  <a:srgbClr val="FF0000"/>
                </a:solidFill>
              </a:rPr>
              <a:t> via Classroom Jokes or </a:t>
            </a:r>
            <a:r>
              <a:rPr lang="fr-CA" b="1" dirty="0" err="1">
                <a:solidFill>
                  <a:srgbClr val="FF0000"/>
                </a:solidFill>
              </a:rPr>
              <a:t>InteractionsTeaching</a:t>
            </a:r>
            <a:r>
              <a:rPr lang="fr-CA" b="1" dirty="0">
                <a:solidFill>
                  <a:srgbClr val="FF0000"/>
                </a:solidFill>
              </a:rPr>
              <a:t> Style</a:t>
            </a:r>
            <a:r>
              <a:rPr lang="fr-CA" dirty="0"/>
              <a:t>: </a:t>
            </a:r>
            <a:r>
              <a:rPr lang="fr-CA" dirty="0" err="1"/>
              <a:t>Introduce</a:t>
            </a:r>
            <a:r>
              <a:rPr lang="fr-CA" dirty="0"/>
              <a:t> </a:t>
            </a:r>
            <a:r>
              <a:rPr lang="fr-CA" dirty="0" err="1"/>
              <a:t>idioms</a:t>
            </a:r>
            <a:r>
              <a:rPr lang="fr-CA" dirty="0"/>
              <a:t> or </a:t>
            </a:r>
            <a:r>
              <a:rPr lang="fr-CA" dirty="0" err="1"/>
              <a:t>proverbs</a:t>
            </a:r>
            <a:r>
              <a:rPr lang="fr-CA" dirty="0"/>
              <a:t> </a:t>
            </a:r>
            <a:r>
              <a:rPr lang="fr-CA" dirty="0" err="1"/>
              <a:t>through</a:t>
            </a:r>
            <a:r>
              <a:rPr lang="fr-CA" dirty="0"/>
              <a:t> </a:t>
            </a:r>
            <a:r>
              <a:rPr lang="fr-CA" dirty="0" err="1"/>
              <a:t>inside</a:t>
            </a:r>
            <a:r>
              <a:rPr lang="fr-CA" dirty="0"/>
              <a:t> jokes or </a:t>
            </a:r>
            <a:r>
              <a:rPr lang="fr-CA" dirty="0" err="1"/>
              <a:t>references</a:t>
            </a:r>
            <a:r>
              <a:rPr lang="fr-CA" dirty="0"/>
              <a:t> made </a:t>
            </a:r>
            <a:r>
              <a:rPr lang="fr-CA" dirty="0" err="1"/>
              <a:t>during</a:t>
            </a:r>
            <a:r>
              <a:rPr lang="fr-CA" dirty="0"/>
              <a:t> lecture, e.g., </a:t>
            </a:r>
            <a:r>
              <a:rPr lang="fr-CA" dirty="0" err="1"/>
              <a:t>something</a:t>
            </a:r>
            <a:r>
              <a:rPr lang="fr-CA" dirty="0"/>
              <a:t> </a:t>
            </a:r>
            <a:r>
              <a:rPr lang="fr-CA" dirty="0" err="1"/>
              <a:t>funny</a:t>
            </a:r>
            <a:r>
              <a:rPr lang="fr-CA" dirty="0"/>
              <a:t> a </a:t>
            </a:r>
            <a:r>
              <a:rPr lang="fr-CA" dirty="0" err="1"/>
              <a:t>student</a:t>
            </a:r>
            <a:r>
              <a:rPr lang="fr-CA" dirty="0"/>
              <a:t> </a:t>
            </a:r>
            <a:r>
              <a:rPr lang="fr-CA" dirty="0" err="1"/>
              <a:t>said</a:t>
            </a:r>
            <a:r>
              <a:rPr lang="fr-CA" dirty="0"/>
              <a:t> or a class </a:t>
            </a:r>
            <a:r>
              <a:rPr lang="fr-CA" dirty="0" err="1"/>
              <a:t>specific</a:t>
            </a:r>
            <a:r>
              <a:rPr lang="fr-CA" dirty="0"/>
              <a:t> </a:t>
            </a:r>
            <a:r>
              <a:rPr lang="fr-CA" dirty="0" err="1"/>
              <a:t>nickname</a:t>
            </a:r>
            <a:r>
              <a:rPr lang="fr-CA" dirty="0"/>
              <a:t>.</a:t>
            </a:r>
          </a:p>
          <a:p>
            <a:r>
              <a:rPr lang="fr-CA" dirty="0"/>
              <a:t>Example: "</a:t>
            </a:r>
            <a:r>
              <a:rPr lang="ar-SA" dirty="0"/>
              <a:t>زي ما قال زميلكم عمر لما حكينا عن الغش: 'يلي ما </a:t>
            </a:r>
            <a:r>
              <a:rPr lang="ar-SA" dirty="0" err="1"/>
              <a:t>بيغش</a:t>
            </a:r>
            <a:r>
              <a:rPr lang="ar-SA" dirty="0"/>
              <a:t> ما </a:t>
            </a:r>
            <a:r>
              <a:rPr lang="ar-SA" dirty="0" err="1"/>
              <a:t>بينجح</a:t>
            </a:r>
            <a:r>
              <a:rPr lang="ar-SA" dirty="0"/>
              <a:t>'، هي مقولة مشهورة، بس شو معناها الحقيقي؟“</a:t>
            </a:r>
            <a:endParaRPr lang="en-US" dirty="0"/>
          </a:p>
          <a:p>
            <a:endParaRPr lang="en-US" dirty="0"/>
          </a:p>
          <a:p>
            <a:r>
              <a:rPr lang="fr-CA" dirty="0"/>
              <a:t>AI-</a:t>
            </a:r>
            <a:r>
              <a:rPr lang="fr-CA" dirty="0" err="1"/>
              <a:t>Aware</a:t>
            </a:r>
            <a:r>
              <a:rPr lang="fr-CA" dirty="0"/>
              <a:t> </a:t>
            </a:r>
            <a:r>
              <a:rPr lang="fr-CA" dirty="0" err="1"/>
              <a:t>Assessment</a:t>
            </a:r>
            <a:r>
              <a:rPr lang="fr-CA" dirty="0"/>
              <a:t>: Exam question:</a:t>
            </a:r>
          </a:p>
          <a:p>
            <a:pPr algn="r" rtl="1"/>
            <a:r>
              <a:rPr lang="fr-CA" dirty="0"/>
              <a:t> "</a:t>
            </a:r>
            <a:r>
              <a:rPr lang="ar-SA" dirty="0"/>
              <a:t>أثناء الدرس، أحد الطلاب قال مقولة باللهجة المحلية عن النجاح. فسّر هذه المقولة كما نوقشت في الصف.</a:t>
            </a:r>
            <a:endParaRPr lang="en-US" dirty="0"/>
          </a:p>
          <a:p>
            <a:r>
              <a:rPr lang="fr-CA" dirty="0"/>
              <a:t>AI </a:t>
            </a:r>
            <a:r>
              <a:rPr lang="fr-CA" dirty="0" err="1"/>
              <a:t>cannot</a:t>
            </a:r>
            <a:r>
              <a:rPr lang="fr-CA" dirty="0"/>
              <a:t> </a:t>
            </a:r>
            <a:r>
              <a:rPr lang="fr-CA" dirty="0" err="1"/>
              <a:t>access</a:t>
            </a:r>
            <a:r>
              <a:rPr lang="fr-CA" dirty="0"/>
              <a:t> or </a:t>
            </a:r>
            <a:r>
              <a:rPr lang="fr-CA" dirty="0" err="1"/>
              <a:t>interpret</a:t>
            </a:r>
            <a:r>
              <a:rPr lang="fr-CA" dirty="0"/>
              <a:t> in-class </a:t>
            </a:r>
            <a:r>
              <a:rPr lang="fr-CA" dirty="0" err="1"/>
              <a:t>student</a:t>
            </a:r>
            <a:r>
              <a:rPr lang="fr-CA" dirty="0"/>
              <a:t> contributions.)</a:t>
            </a:r>
          </a:p>
        </p:txBody>
      </p:sp>
    </p:spTree>
    <p:extLst>
      <p:ext uri="{BB962C8B-B14F-4D97-AF65-F5344CB8AC3E}">
        <p14:creationId xmlns:p14="http://schemas.microsoft.com/office/powerpoint/2010/main" val="239214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8734D-FC9C-51D8-DED7-01E9649B9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FC86A-EBD4-721C-2720-F331F8DD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0100"/>
          </a:xfrm>
        </p:spPr>
        <p:txBody>
          <a:bodyPr/>
          <a:lstStyle/>
          <a:p>
            <a:r>
              <a:rPr lang="fr-CA" dirty="0"/>
              <a:t>Examples (MCQ)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EAD1E5-F589-6623-7399-9FEE4818A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7619"/>
            <a:ext cx="9143999" cy="40858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Example 1: </a:t>
            </a:r>
            <a:r>
              <a:rPr lang="en-US" b="1" dirty="0">
                <a:solidFill>
                  <a:srgbClr val="FF0000"/>
                </a:solidFill>
              </a:rPr>
              <a:t>Contextual Recall from a Spontaneous Comment</a:t>
            </a:r>
          </a:p>
          <a:p>
            <a:pPr>
              <a:buNone/>
            </a:pPr>
            <a:r>
              <a:rPr lang="en-US" b="1" dirty="0"/>
              <a:t>In-Class Activity</a:t>
            </a:r>
            <a:r>
              <a:rPr lang="en-US" dirty="0"/>
              <a:t>: During a grammar lesson on imperative verbs, the teacher jokingly referred to the noisy AC in the classroom and used it to explain command structure in colloquial Arabic.</a:t>
            </a:r>
          </a:p>
          <a:p>
            <a:pPr>
              <a:buNone/>
            </a:pPr>
            <a:r>
              <a:rPr lang="en-US" b="1" dirty="0"/>
              <a:t>MCQ Question:</a:t>
            </a:r>
          </a:p>
          <a:p>
            <a:pPr algn="r" rtl="1">
              <a:buNone/>
            </a:pPr>
            <a:r>
              <a:rPr lang="ar-SA" dirty="0"/>
              <a:t>في أحد دروس النحو، استخدم المعلّم جهاز التكييف مثالًا لتوضيح صيغة الأمر. ما العبارة التي استخدمها أثناء الشرح؟</a:t>
            </a:r>
          </a:p>
          <a:p>
            <a:pPr algn="r" rtl="1"/>
            <a:r>
              <a:rPr lang="en-US" dirty="0"/>
              <a:t>A) </a:t>
            </a:r>
            <a:r>
              <a:rPr lang="ar-SA" dirty="0"/>
              <a:t>أطفئ جهاز التكييف لنتمكّن من الاستماع</a:t>
            </a:r>
            <a:br>
              <a:rPr lang="ar-SA" dirty="0"/>
            </a:br>
            <a:r>
              <a:rPr lang="en-US" dirty="0"/>
              <a:t>B) </a:t>
            </a:r>
            <a:r>
              <a:rPr lang="ar-SA" dirty="0"/>
              <a:t>افتح النافذة قليلًا</a:t>
            </a:r>
            <a:br>
              <a:rPr lang="ar-SA" dirty="0"/>
            </a:br>
            <a:r>
              <a:rPr lang="en-US" dirty="0"/>
              <a:t>C) </a:t>
            </a:r>
            <a:r>
              <a:rPr lang="ar-SA" dirty="0"/>
              <a:t>خذ قسطًا من الراحة</a:t>
            </a:r>
            <a:br>
              <a:rPr lang="ar-SA" dirty="0"/>
            </a:br>
            <a:r>
              <a:rPr lang="en-US" dirty="0"/>
              <a:t>D) </a:t>
            </a:r>
            <a:r>
              <a:rPr lang="ar-SA" dirty="0"/>
              <a:t>لا ترفع صوتك أثناء الحديث</a:t>
            </a:r>
            <a:br>
              <a:rPr lang="ar-SA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b="1" dirty="0"/>
              <a:t>Why AI can't solve it</a:t>
            </a:r>
            <a:r>
              <a:rPr lang="en-US" dirty="0"/>
              <a:t>: This is a specific, real-time classroom remark that was improvised and never documented publicly.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5138354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698</TotalTime>
  <Words>2036</Words>
  <Application>Microsoft Macintosh PowerPoint</Application>
  <PresentationFormat>On-screen Show (16:9)</PresentationFormat>
  <Paragraphs>176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Tw Cen MT</vt:lpstr>
      <vt:lpstr>Ronds dans l’eau</vt:lpstr>
      <vt:lpstr>Colloquial Engagement Theory with AI Awareness  Framework (CET-AIA)</vt:lpstr>
      <vt:lpstr>CET-AIA Framework for Ethical AI in Language Assessment</vt:lpstr>
      <vt:lpstr>Introduction to Colloquial Engagement Theory with AI Awareness  Framework (CET-AIA)</vt:lpstr>
      <vt:lpstr>Colloquial Engagement Theory with AI Awareness (CET-AIA): Theoretical Proposition</vt:lpstr>
      <vt:lpstr>two core pillars</vt:lpstr>
      <vt:lpstr>Examples (Short answers/ Essay)</vt:lpstr>
      <vt:lpstr>Examples (Short answers/ Essay)</vt:lpstr>
      <vt:lpstr>Examples (Short answers/ Essay)</vt:lpstr>
      <vt:lpstr>Examples (MCQ)</vt:lpstr>
      <vt:lpstr>Examples (MCQ’s)</vt:lpstr>
      <vt:lpstr>Examples (MCQ’s)</vt:lpstr>
      <vt:lpstr>Key Theoretical Claims</vt:lpstr>
      <vt:lpstr>Effectiveness of CET-AIA in Assessing Student Performance</vt:lpstr>
      <vt:lpstr>Effectiveness of CET-AIA in Assessing Student Performance</vt:lpstr>
      <vt:lpstr>Objective of CET-AIA vs. Classical Teaching Methods</vt:lpstr>
      <vt:lpstr>Research Objective &amp; Scope</vt:lpstr>
      <vt:lpstr>Literature Gaps and Theoretical Need</vt:lpstr>
      <vt:lpstr>Research Design and Methodology</vt:lpstr>
      <vt:lpstr>Research Results</vt:lpstr>
      <vt:lpstr>Key Findings – Student Performance</vt:lpstr>
      <vt:lpstr>Key Findings – AI Performance</vt:lpstr>
      <vt:lpstr>Implications for Arabic Language Education</vt:lpstr>
      <vt:lpstr>Policy and Pedagogical Implications</vt:lpstr>
      <vt:lpstr>Limitations &amp; Future Directions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 USER</dc:creator>
  <cp:keywords/>
  <dc:description>generated using python-pptx</dc:description>
  <cp:lastModifiedBy>Mimi Kirk</cp:lastModifiedBy>
  <cp:revision>15</cp:revision>
  <dcterms:created xsi:type="dcterms:W3CDTF">2013-01-27T09:14:16Z</dcterms:created>
  <dcterms:modified xsi:type="dcterms:W3CDTF">2025-06-02T16:49:35Z</dcterms:modified>
  <cp:category/>
</cp:coreProperties>
</file>