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13" r:id="rId2"/>
    <p:sldId id="705" r:id="rId3"/>
    <p:sldId id="3017" r:id="rId4"/>
    <p:sldId id="1347" r:id="rId5"/>
    <p:sldId id="1348" r:id="rId6"/>
    <p:sldId id="3018" r:id="rId7"/>
    <p:sldId id="359" r:id="rId8"/>
    <p:sldId id="380" r:id="rId9"/>
    <p:sldId id="408" r:id="rId10"/>
    <p:sldId id="264" r:id="rId11"/>
    <p:sldId id="3019" r:id="rId12"/>
    <p:sldId id="266" r:id="rId13"/>
    <p:sldId id="3011" r:id="rId14"/>
    <p:sldId id="265" r:id="rId15"/>
    <p:sldId id="3010" r:id="rId16"/>
    <p:sldId id="3005" r:id="rId17"/>
    <p:sldId id="3006" r:id="rId18"/>
    <p:sldId id="1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3"/>
    <p:restoredTop sz="94696"/>
  </p:normalViewPr>
  <p:slideViewPr>
    <p:cSldViewPr snapToGrid="0">
      <p:cViewPr varScale="1">
        <p:scale>
          <a:sx n="102" d="100"/>
          <a:sy n="102" d="100"/>
        </p:scale>
        <p:origin x="124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7AA85-1C06-5C47-AFCD-2EEFF2C47DB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0D7098E-38D8-7647-9110-2D6190A47D8E}">
      <dgm:prSet phldrT="[Text]" custT="1"/>
      <dgm:spPr/>
      <dgm:t>
        <a:bodyPr/>
        <a:lstStyle/>
        <a:p>
          <a:pPr rtl="0"/>
          <a:r>
            <a:rPr lang="en-GB" sz="2800" dirty="0"/>
            <a:t>can help you </a:t>
          </a:r>
          <a:r>
            <a:rPr lang="en-GB" sz="1700" dirty="0"/>
            <a:t>: </a:t>
          </a:r>
        </a:p>
        <a:p>
          <a:pPr rtl="0"/>
          <a:r>
            <a:rPr lang="en-GB" sz="1700" b="1" dirty="0"/>
            <a:t>benchmark students and monitor their growth through its item bank of proficiency tests</a:t>
          </a:r>
        </a:p>
        <a:p>
          <a:pPr rtl="0"/>
          <a:r>
            <a:rPr lang="en-GB" sz="1700" b="1" dirty="0"/>
            <a:t>give reading  measures to your students via linking studies </a:t>
          </a:r>
        </a:p>
        <a:p>
          <a:pPr rtl="0"/>
          <a:r>
            <a:rPr lang="en-GB" sz="1700" b="1" dirty="0"/>
            <a:t>provide readability score for your materials  via its text </a:t>
          </a:r>
          <a:r>
            <a:rPr lang="en-GB" sz="1700" b="1" dirty="0" err="1"/>
            <a:t>analyzer</a:t>
          </a:r>
          <a:endParaRPr lang="en-GB" sz="1700" b="1" dirty="0"/>
        </a:p>
        <a:p>
          <a:pPr rtl="0"/>
          <a:r>
            <a:rPr lang="en-GB" sz="1700" b="1" dirty="0"/>
            <a:t>create assessment content at the right level via its text </a:t>
          </a:r>
          <a:r>
            <a:rPr lang="en-GB" sz="1700" b="1" dirty="0" err="1"/>
            <a:t>analyzer</a:t>
          </a:r>
          <a:endParaRPr lang="en-GB" sz="1700" b="1" dirty="0"/>
        </a:p>
        <a:p>
          <a:pPr rtl="0"/>
          <a:r>
            <a:rPr lang="en-GB" sz="1700" b="1" dirty="0"/>
            <a:t>find the right book for the right child, teen and adult thru its online hub</a:t>
          </a:r>
        </a:p>
        <a:p>
          <a:pPr rtl="0"/>
          <a:endParaRPr lang="en-GB" sz="1700" dirty="0"/>
        </a:p>
      </dgm:t>
    </dgm:pt>
    <dgm:pt modelId="{55A6A98E-D39E-C340-B1C9-4FDDF2184ECD}" type="parTrans" cxnId="{7CB25137-C409-FE41-B3F3-E605E2558EAA}">
      <dgm:prSet/>
      <dgm:spPr/>
      <dgm:t>
        <a:bodyPr/>
        <a:lstStyle/>
        <a:p>
          <a:endParaRPr lang="en-GB"/>
        </a:p>
      </dgm:t>
    </dgm:pt>
    <dgm:pt modelId="{6D12D122-F352-7E48-94B8-B0B24BF75A27}" type="sibTrans" cxnId="{7CB25137-C409-FE41-B3F3-E605E2558EAA}">
      <dgm:prSet/>
      <dgm:spPr/>
      <dgm:t>
        <a:bodyPr/>
        <a:lstStyle/>
        <a:p>
          <a:endParaRPr lang="en-GB"/>
        </a:p>
      </dgm:t>
    </dgm:pt>
    <dgm:pt modelId="{D27FD52A-7E56-3441-B93D-02CACD524DFE}" type="pres">
      <dgm:prSet presAssocID="{98E7AA85-1C06-5C47-AFCD-2EEFF2C47DBC}" presName="Name0" presStyleCnt="0">
        <dgm:presLayoutVars>
          <dgm:dir/>
          <dgm:resizeHandles val="exact"/>
        </dgm:presLayoutVars>
      </dgm:prSet>
      <dgm:spPr/>
    </dgm:pt>
    <dgm:pt modelId="{ADCE0C07-6BB4-A44A-81A6-2E8EA14E616F}" type="pres">
      <dgm:prSet presAssocID="{B0D7098E-38D8-7647-9110-2D6190A47D8E}" presName="node" presStyleLbl="node1" presStyleIdx="0" presStyleCnt="1" custScaleX="128482">
        <dgm:presLayoutVars>
          <dgm:bulletEnabled val="1"/>
        </dgm:presLayoutVars>
      </dgm:prSet>
      <dgm:spPr/>
    </dgm:pt>
  </dgm:ptLst>
  <dgm:cxnLst>
    <dgm:cxn modelId="{1944112F-F533-1D48-BA3F-0C590E60B66A}" type="presOf" srcId="{B0D7098E-38D8-7647-9110-2D6190A47D8E}" destId="{ADCE0C07-6BB4-A44A-81A6-2E8EA14E616F}" srcOrd="0" destOrd="0" presId="urn:microsoft.com/office/officeart/2016/7/layout/RepeatingBendingProcessNew"/>
    <dgm:cxn modelId="{7CB25137-C409-FE41-B3F3-E605E2558EAA}" srcId="{98E7AA85-1C06-5C47-AFCD-2EEFF2C47DBC}" destId="{B0D7098E-38D8-7647-9110-2D6190A47D8E}" srcOrd="0" destOrd="0" parTransId="{55A6A98E-D39E-C340-B1C9-4FDDF2184ECD}" sibTransId="{6D12D122-F352-7E48-94B8-B0B24BF75A27}"/>
    <dgm:cxn modelId="{B93C4C83-1DAF-054D-A074-44220BEE435F}" type="presOf" srcId="{98E7AA85-1C06-5C47-AFCD-2EEFF2C47DBC}" destId="{D27FD52A-7E56-3441-B93D-02CACD524DFE}" srcOrd="0" destOrd="0" presId="urn:microsoft.com/office/officeart/2016/7/layout/RepeatingBendingProcessNew"/>
    <dgm:cxn modelId="{546B7B3A-0996-2B40-A66C-59D207DF6E6A}" type="presParOf" srcId="{D27FD52A-7E56-3441-B93D-02CACD524DFE}" destId="{ADCE0C07-6BB4-A44A-81A6-2E8EA14E616F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184DA-F9CD-7844-89FA-4D0B9AC210A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1B576BE9-F4EB-D44E-83E4-BED71299A6F8}">
      <dgm:prSet phldrT="[Text]"/>
      <dgm:spPr/>
      <dgm:t>
        <a:bodyPr/>
        <a:lstStyle/>
        <a:p>
          <a:pPr rtl="0"/>
          <a:r>
            <a:rPr lang="en-GB" dirty="0"/>
            <a:t>Reader Performance data</a:t>
          </a:r>
        </a:p>
      </dgm:t>
    </dgm:pt>
    <dgm:pt modelId="{783F114C-4EDA-2646-A77F-BCE5505A3072}" type="parTrans" cxnId="{67C67B5F-299C-5242-85C1-8A38835C4BD7}">
      <dgm:prSet/>
      <dgm:spPr/>
      <dgm:t>
        <a:bodyPr/>
        <a:lstStyle/>
        <a:p>
          <a:endParaRPr lang="en-GB"/>
        </a:p>
      </dgm:t>
    </dgm:pt>
    <dgm:pt modelId="{27E25698-BA72-EC4E-A801-BDAA412E5643}" type="sibTrans" cxnId="{67C67B5F-299C-5242-85C1-8A38835C4BD7}">
      <dgm:prSet/>
      <dgm:spPr/>
      <dgm:t>
        <a:bodyPr/>
        <a:lstStyle/>
        <a:p>
          <a:endParaRPr lang="en-GB"/>
        </a:p>
      </dgm:t>
    </dgm:pt>
    <dgm:pt modelId="{3921308E-E4E0-994A-837E-E7726AED6696}">
      <dgm:prSet phldrT="[Text]"/>
      <dgm:spPr/>
      <dgm:t>
        <a:bodyPr/>
        <a:lstStyle/>
        <a:p>
          <a:pPr rtl="0"/>
          <a:r>
            <a:rPr lang="en-GB" dirty="0"/>
            <a:t>Corpus data </a:t>
          </a:r>
        </a:p>
      </dgm:t>
    </dgm:pt>
    <dgm:pt modelId="{15CAA927-B84E-F54E-8976-98A87B5B5BD0}" type="parTrans" cxnId="{CB3021A7-A1D3-184C-87FB-37CE2C0DA943}">
      <dgm:prSet/>
      <dgm:spPr/>
      <dgm:t>
        <a:bodyPr/>
        <a:lstStyle/>
        <a:p>
          <a:endParaRPr lang="en-GB"/>
        </a:p>
      </dgm:t>
    </dgm:pt>
    <dgm:pt modelId="{5C61CFA4-AD62-9941-9F60-66F81B44AF1F}" type="sibTrans" cxnId="{CB3021A7-A1D3-184C-87FB-37CE2C0DA943}">
      <dgm:prSet/>
      <dgm:spPr/>
      <dgm:t>
        <a:bodyPr/>
        <a:lstStyle/>
        <a:p>
          <a:endParaRPr lang="en-GB"/>
        </a:p>
      </dgm:t>
    </dgm:pt>
    <dgm:pt modelId="{7673832F-FDF7-C145-855B-889362BAE3BA}">
      <dgm:prSet phldrT="[Text]"/>
      <dgm:spPr/>
      <dgm:t>
        <a:bodyPr/>
        <a:lstStyle/>
        <a:p>
          <a:pPr rtl="0"/>
          <a:r>
            <a:rPr lang="en-GB" dirty="0"/>
            <a:t>Pairwise  study data </a:t>
          </a:r>
        </a:p>
      </dgm:t>
    </dgm:pt>
    <dgm:pt modelId="{DF520F29-B123-964E-AC13-3B3F5361925F}" type="parTrans" cxnId="{84485851-5DCA-AC4A-87FC-3932D24F98CB}">
      <dgm:prSet/>
      <dgm:spPr/>
      <dgm:t>
        <a:bodyPr/>
        <a:lstStyle/>
        <a:p>
          <a:endParaRPr lang="en-GB"/>
        </a:p>
      </dgm:t>
    </dgm:pt>
    <dgm:pt modelId="{566952C0-DB24-A645-AA75-FA6B23AA6196}" type="sibTrans" cxnId="{84485851-5DCA-AC4A-87FC-3932D24F98CB}">
      <dgm:prSet/>
      <dgm:spPr/>
      <dgm:t>
        <a:bodyPr/>
        <a:lstStyle/>
        <a:p>
          <a:endParaRPr lang="en-GB"/>
        </a:p>
      </dgm:t>
    </dgm:pt>
    <dgm:pt modelId="{DFA6385C-53CA-FA45-9A76-5E07E3D683AD}" type="pres">
      <dgm:prSet presAssocID="{83E184DA-F9CD-7844-89FA-4D0B9AC210A1}" presName="compositeShape" presStyleCnt="0">
        <dgm:presLayoutVars>
          <dgm:chMax val="7"/>
          <dgm:dir/>
          <dgm:resizeHandles val="exact"/>
        </dgm:presLayoutVars>
      </dgm:prSet>
      <dgm:spPr/>
    </dgm:pt>
    <dgm:pt modelId="{B7C6B156-3551-C943-8196-A5A26259CC7B}" type="pres">
      <dgm:prSet presAssocID="{1B576BE9-F4EB-D44E-83E4-BED71299A6F8}" presName="circ1" presStyleLbl="vennNode1" presStyleIdx="0" presStyleCnt="3"/>
      <dgm:spPr/>
    </dgm:pt>
    <dgm:pt modelId="{F1A24A61-9A11-1041-A5DB-F28D23564DD2}" type="pres">
      <dgm:prSet presAssocID="{1B576BE9-F4EB-D44E-83E4-BED71299A6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D827CF-00AB-CF46-B8C5-340B624CAFC2}" type="pres">
      <dgm:prSet presAssocID="{3921308E-E4E0-994A-837E-E7726AED6696}" presName="circ2" presStyleLbl="vennNode1" presStyleIdx="1" presStyleCnt="3"/>
      <dgm:spPr/>
    </dgm:pt>
    <dgm:pt modelId="{F9367500-3A5F-5A4B-AF35-24BAC5971C08}" type="pres">
      <dgm:prSet presAssocID="{3921308E-E4E0-994A-837E-E7726AED66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FA9CE3-376B-CE46-9153-C5D0F21061AE}" type="pres">
      <dgm:prSet presAssocID="{7673832F-FDF7-C145-855B-889362BAE3BA}" presName="circ3" presStyleLbl="vennNode1" presStyleIdx="2" presStyleCnt="3"/>
      <dgm:spPr/>
    </dgm:pt>
    <dgm:pt modelId="{6DC89C78-C61E-1C4C-9B55-560875C54DF6}" type="pres">
      <dgm:prSet presAssocID="{7673832F-FDF7-C145-855B-889362BAE3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AEAF434-09E8-364E-93CD-ACAA90F7EC8A}" type="presOf" srcId="{3921308E-E4E0-994A-837E-E7726AED6696}" destId="{F9367500-3A5F-5A4B-AF35-24BAC5971C08}" srcOrd="1" destOrd="0" presId="urn:microsoft.com/office/officeart/2005/8/layout/venn1"/>
    <dgm:cxn modelId="{84485851-5DCA-AC4A-87FC-3932D24F98CB}" srcId="{83E184DA-F9CD-7844-89FA-4D0B9AC210A1}" destId="{7673832F-FDF7-C145-855B-889362BAE3BA}" srcOrd="2" destOrd="0" parTransId="{DF520F29-B123-964E-AC13-3B3F5361925F}" sibTransId="{566952C0-DB24-A645-AA75-FA6B23AA6196}"/>
    <dgm:cxn modelId="{46114E52-CF9A-D943-B937-1F4E9AFE5A57}" type="presOf" srcId="{7673832F-FDF7-C145-855B-889362BAE3BA}" destId="{6DC89C78-C61E-1C4C-9B55-560875C54DF6}" srcOrd="1" destOrd="0" presId="urn:microsoft.com/office/officeart/2005/8/layout/venn1"/>
    <dgm:cxn modelId="{67C67B5F-299C-5242-85C1-8A38835C4BD7}" srcId="{83E184DA-F9CD-7844-89FA-4D0B9AC210A1}" destId="{1B576BE9-F4EB-D44E-83E4-BED71299A6F8}" srcOrd="0" destOrd="0" parTransId="{783F114C-4EDA-2646-A77F-BCE5505A3072}" sibTransId="{27E25698-BA72-EC4E-A801-BDAA412E5643}"/>
    <dgm:cxn modelId="{95706C71-1144-DE41-AEB2-3CE58BD3A147}" type="presOf" srcId="{83E184DA-F9CD-7844-89FA-4D0B9AC210A1}" destId="{DFA6385C-53CA-FA45-9A76-5E07E3D683AD}" srcOrd="0" destOrd="0" presId="urn:microsoft.com/office/officeart/2005/8/layout/venn1"/>
    <dgm:cxn modelId="{83DD9E8C-37C6-3D4B-85D2-5CB4F1F70E7F}" type="presOf" srcId="{3921308E-E4E0-994A-837E-E7726AED6696}" destId="{25D827CF-00AB-CF46-B8C5-340B624CAFC2}" srcOrd="0" destOrd="0" presId="urn:microsoft.com/office/officeart/2005/8/layout/venn1"/>
    <dgm:cxn modelId="{40D06D9E-5F54-6544-B79D-BD677EAC10FD}" type="presOf" srcId="{1B576BE9-F4EB-D44E-83E4-BED71299A6F8}" destId="{B7C6B156-3551-C943-8196-A5A26259CC7B}" srcOrd="0" destOrd="0" presId="urn:microsoft.com/office/officeart/2005/8/layout/venn1"/>
    <dgm:cxn modelId="{CB3021A7-A1D3-184C-87FB-37CE2C0DA943}" srcId="{83E184DA-F9CD-7844-89FA-4D0B9AC210A1}" destId="{3921308E-E4E0-994A-837E-E7726AED6696}" srcOrd="1" destOrd="0" parTransId="{15CAA927-B84E-F54E-8976-98A87B5B5BD0}" sibTransId="{5C61CFA4-AD62-9941-9F60-66F81B44AF1F}"/>
    <dgm:cxn modelId="{7BD69EB1-B919-1044-A66A-761FBAB61295}" type="presOf" srcId="{1B576BE9-F4EB-D44E-83E4-BED71299A6F8}" destId="{F1A24A61-9A11-1041-A5DB-F28D23564DD2}" srcOrd="1" destOrd="0" presId="urn:microsoft.com/office/officeart/2005/8/layout/venn1"/>
    <dgm:cxn modelId="{EF2D90E9-0424-9047-AACB-87EE562BDE8B}" type="presOf" srcId="{7673832F-FDF7-C145-855B-889362BAE3BA}" destId="{1CFA9CE3-376B-CE46-9153-C5D0F21061AE}" srcOrd="0" destOrd="0" presId="urn:microsoft.com/office/officeart/2005/8/layout/venn1"/>
    <dgm:cxn modelId="{F8DCF1E1-A838-344A-A329-55BA2229B91B}" type="presParOf" srcId="{DFA6385C-53CA-FA45-9A76-5E07E3D683AD}" destId="{B7C6B156-3551-C943-8196-A5A26259CC7B}" srcOrd="0" destOrd="0" presId="urn:microsoft.com/office/officeart/2005/8/layout/venn1"/>
    <dgm:cxn modelId="{49D4031D-1813-8E4B-B122-2D88725CABB5}" type="presParOf" srcId="{DFA6385C-53CA-FA45-9A76-5E07E3D683AD}" destId="{F1A24A61-9A11-1041-A5DB-F28D23564DD2}" srcOrd="1" destOrd="0" presId="urn:microsoft.com/office/officeart/2005/8/layout/venn1"/>
    <dgm:cxn modelId="{0A53A565-DDBB-794A-9181-1F977996A297}" type="presParOf" srcId="{DFA6385C-53CA-FA45-9A76-5E07E3D683AD}" destId="{25D827CF-00AB-CF46-B8C5-340B624CAFC2}" srcOrd="2" destOrd="0" presId="urn:microsoft.com/office/officeart/2005/8/layout/venn1"/>
    <dgm:cxn modelId="{DE350B18-4BC5-9C48-89D4-DFDCAFAE476A}" type="presParOf" srcId="{DFA6385C-53CA-FA45-9A76-5E07E3D683AD}" destId="{F9367500-3A5F-5A4B-AF35-24BAC5971C08}" srcOrd="3" destOrd="0" presId="urn:microsoft.com/office/officeart/2005/8/layout/venn1"/>
    <dgm:cxn modelId="{0C6D7474-E1DF-E140-B84D-5F5913F799EB}" type="presParOf" srcId="{DFA6385C-53CA-FA45-9A76-5E07E3D683AD}" destId="{1CFA9CE3-376B-CE46-9153-C5D0F21061AE}" srcOrd="4" destOrd="0" presId="urn:microsoft.com/office/officeart/2005/8/layout/venn1"/>
    <dgm:cxn modelId="{D319227D-1E49-6449-B8F6-1421807F8DF4}" type="presParOf" srcId="{DFA6385C-53CA-FA45-9A76-5E07E3D683AD}" destId="{6DC89C78-C61E-1C4C-9B55-560875C54D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E0C07-6BB4-A44A-81A6-2E8EA14E616F}">
      <dsp:nvSpPr>
        <dsp:cNvPr id="0" name=""/>
        <dsp:cNvSpPr/>
      </dsp:nvSpPr>
      <dsp:spPr>
        <a:xfrm>
          <a:off x="4673" y="2596"/>
          <a:ext cx="7449109" cy="34786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096" tIns="298209" rIns="284096" bIns="298209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can help you </a:t>
          </a:r>
          <a:r>
            <a:rPr lang="en-GB" sz="1700" kern="1200" dirty="0"/>
            <a:t>: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benchmark students and monitor their growth through its item bank of proficiency tests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give reading  measures to your students via linking studies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provide readability score for your materials  via its text </a:t>
          </a:r>
          <a:r>
            <a:rPr lang="en-GB" sz="1700" b="1" kern="1200" dirty="0" err="1"/>
            <a:t>analyzer</a:t>
          </a:r>
          <a:endParaRPr lang="en-GB" sz="1700" b="1" kern="1200" dirty="0"/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create assessment content at the right level via its text </a:t>
          </a:r>
          <a:r>
            <a:rPr lang="en-GB" sz="1700" b="1" kern="1200" dirty="0" err="1"/>
            <a:t>analyzer</a:t>
          </a:r>
          <a:endParaRPr lang="en-GB" sz="1700" b="1" kern="1200" dirty="0"/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find the right book for the right child, teen and adult thru its online hub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4673" y="2596"/>
        <a:ext cx="7449109" cy="3478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B156-3551-C943-8196-A5A26259CC7B}">
      <dsp:nvSpPr>
        <dsp:cNvPr id="0" name=""/>
        <dsp:cNvSpPr/>
      </dsp:nvSpPr>
      <dsp:spPr>
        <a:xfrm>
          <a:off x="999908" y="40887"/>
          <a:ext cx="1962583" cy="196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Reader Performance data</a:t>
          </a:r>
        </a:p>
      </dsp:txBody>
      <dsp:txXfrm>
        <a:off x="1261586" y="384339"/>
        <a:ext cx="1439227" cy="883162"/>
      </dsp:txXfrm>
    </dsp:sp>
    <dsp:sp modelId="{25D827CF-00AB-CF46-B8C5-340B624CAFC2}">
      <dsp:nvSpPr>
        <dsp:cNvPr id="0" name=""/>
        <dsp:cNvSpPr/>
      </dsp:nvSpPr>
      <dsp:spPr>
        <a:xfrm>
          <a:off x="1708073" y="1267501"/>
          <a:ext cx="1962583" cy="196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Corpus data </a:t>
          </a:r>
        </a:p>
      </dsp:txBody>
      <dsp:txXfrm>
        <a:off x="2308297" y="1774502"/>
        <a:ext cx="1177549" cy="1079420"/>
      </dsp:txXfrm>
    </dsp:sp>
    <dsp:sp modelId="{1CFA9CE3-376B-CE46-9153-C5D0F21061AE}">
      <dsp:nvSpPr>
        <dsp:cNvPr id="0" name=""/>
        <dsp:cNvSpPr/>
      </dsp:nvSpPr>
      <dsp:spPr>
        <a:xfrm>
          <a:off x="291742" y="1267501"/>
          <a:ext cx="1962583" cy="196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Pairwise  study data </a:t>
          </a:r>
        </a:p>
      </dsp:txBody>
      <dsp:txXfrm>
        <a:off x="476552" y="1774502"/>
        <a:ext cx="1177549" cy="1079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CECC-FAC8-234E-8735-67F48DEDCA44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A9B7-F0E0-B14A-9184-B8440D0A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0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Role of Standards and Frameworks in Language Education 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 on forthcoming Pan-Arab Framework (supporting educators)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9A9B7-F0E0-B14A-9184-B8440D0A7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393BA-BE7B-418C-B506-9ADDC6FA23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3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04bac8e1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4" name="Google Shape;1014;g304bac8e1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04bb508d4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04bb508d4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4" name="Google Shape;10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ba13234564_1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2ba13234564_1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78" name="Google Shape;578;g2ba13234564_1_4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ba13234564_1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2ba13234564_1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90" name="Google Shape;590;g2ba13234564_1_8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7805b716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297805b716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7805b7161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297805b7161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ED8D-3CCF-640F-F5B0-6EEAF7633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9F44D-9A81-0E7B-04D3-2A3D2DF25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D75AA-E741-2B57-84E0-C9BA04FA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F987-162A-A4D1-F135-D5B75B87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AE629-93A3-A812-6ED6-37830C83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52C7-28B8-2DF6-2720-8063094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AA0C9-814B-F337-E09C-FDF23664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3336-26FE-E05F-2C62-CB5A42CB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DE75-7F71-7D89-B8BA-BF56736D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8B4A1-37DF-EC18-04F8-1A6A0C8F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F528F-1958-64ED-A356-B86A4BF77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10BCD-C61F-1419-8845-9D3BF439B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B5E6-4E8E-A4A0-608C-7F35E522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F9A5-FF8D-B902-EA70-8B1C4D8B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2E705-349C-AD47-B2DF-5AAADBA5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Title and Content 1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bin"/>
              <a:buNone/>
              <a:defRPr sz="3200" b="1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1"/>
          </p:nvPr>
        </p:nvSpPr>
        <p:spPr>
          <a:xfrm>
            <a:off x="609600" y="1380067"/>
            <a:ext cx="10972800" cy="4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04" name="Google Shape;404;p51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121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41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Title and Content 1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bin"/>
              <a:buNone/>
              <a:defRPr sz="3200" b="1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1"/>
          </p:nvPr>
        </p:nvSpPr>
        <p:spPr>
          <a:xfrm>
            <a:off x="609600" y="1380067"/>
            <a:ext cx="10972800" cy="4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99" name="Google Shape;399;p50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121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36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838200" y="47240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/>
          <p:nvPr/>
        </p:nvSpPr>
        <p:spPr>
          <a:xfrm>
            <a:off x="-960120" y="6858000"/>
            <a:ext cx="808382" cy="80838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2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2"/>
          <p:cNvPicPr preferRelativeResize="0"/>
          <p:nvPr/>
        </p:nvPicPr>
        <p:blipFill rotWithShape="1">
          <a:blip r:embed="rId2">
            <a:alphaModFix/>
          </a:blip>
          <a:srcRect r="37272"/>
          <a:stretch/>
        </p:blipFill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 extrusionOk="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Google Shape;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915" y="577871"/>
            <a:ext cx="980922" cy="81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02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3">
  <p:cSld name="divider slide 3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4"/>
          <p:cNvPicPr preferRelativeResize="0"/>
          <p:nvPr/>
        </p:nvPicPr>
        <p:blipFill rotWithShape="1">
          <a:blip r:embed="rId2">
            <a:alphaModFix/>
          </a:blip>
          <a:srcRect r="37272"/>
          <a:stretch/>
        </p:blipFill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 extrusionOk="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8200" y="47240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915" y="577871"/>
            <a:ext cx="980922" cy="81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99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838200" y="47240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33"/>
          <p:cNvPicPr preferRelativeResize="0"/>
          <p:nvPr/>
        </p:nvPicPr>
        <p:blipFill rotWithShape="1">
          <a:blip r:embed="rId2">
            <a:alphaModFix/>
          </a:blip>
          <a:srcRect r="37272"/>
          <a:stretch/>
        </p:blipFill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 extrusionOk="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7" name="Google Shape;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915" y="577871"/>
            <a:ext cx="980922" cy="81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E788-70EB-FD30-BC1E-738DDBA5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E829-C7C3-D0EF-39FB-6C7D39CE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AB294-982C-D20A-58C9-03CBF3B0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5CF1-DA96-273A-D683-24851BE2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DDB07-5AFB-F221-8CAA-A98F7D64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B830-74E9-63CE-8DBD-847A8A75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50B0-1715-0DDF-406E-E342FF2A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D7BDC-B06F-A464-005D-6E34A576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40BBB-79F1-F0D6-AD9A-C38CB4A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C511-C8A1-C021-8929-05EF38D8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147A-5485-11B2-8205-17B3E339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C5B6-E31F-96DD-ED84-357338880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DBF46-AB53-C8D8-A691-57D82516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C29CB-880F-7F55-5EFF-33BAB7EF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DE65F-5B74-23BE-F207-50B58BAB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6C3CE-D308-BA11-79A5-10E93D63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C850-3458-BCFD-6B20-FECFE4C2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E9D6-893A-CF64-EC57-616270BAE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EABBA-5A2B-D180-8AD8-1B3BBC9AC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5EB69-DDF2-40A2-C08D-92922A50D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7565A-2F7C-13AE-9343-9B295EE2F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49DDF-555F-DE62-75A6-436CB7C7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90544-21C1-56C6-B135-293BCB7F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CBDAA-FD93-28B5-A9D0-B6D5E07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9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D762-8368-2AAC-A47A-B11BDCE2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7CEA8-8596-CDA1-784A-4473BF27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E5B17-1BE9-DEF2-EE4E-0E917734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953BE-6A69-C75A-EBAB-3EEDC8B6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32A71-57DE-BA1B-3FF7-5912894A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B1DB2-A066-0359-DF06-F60D645D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3E3DA-CA48-AD0D-F76D-719D37D3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890A-25E1-085F-F3E8-6861D3B0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664A-95D4-65D6-3BA3-0FDDB466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BDDF3-0DD0-8192-11C3-AB6C86D3E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E1184-CB34-6475-174E-BFF1B670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119C7-B8D6-5164-778E-B4747C7E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6B56B-FFC1-F840-57C2-536D7AD2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4FC9-4662-583A-658C-5B1980F5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6E3ED-7B5E-565C-95F5-464AC87CF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E03F-5C21-C557-3A3E-3CE35086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87DB2-D1C2-184C-33F3-F4F8F2D7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DBCE7-669A-00F7-54F4-BE4DDC31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9FAD5-B772-2CF6-D6A3-829D28A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05989-C35A-8F1F-D554-808E5A71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D215E-B339-B3D3-E5D5-8773CDCEB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3B76-7371-A454-4380-C36DCFECD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8188C-9B15-794C-96ED-EF36F6F046BF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FBC7-5B41-FB00-20DB-7A0321228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C6C3-A632-3A65-2D4D-3F35E75E9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2762D2-9955-8B4B-93A5-05B6B890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CoERMPublicCommonSearchServices/DisplayDCTMContent?documentId=09000016806d8875" TargetMode="External"/><Relationship Id="rId2" Type="http://schemas.openxmlformats.org/officeDocument/2006/relationships/hyperlink" Target="https://rm.coe.int/k-12-arabic-language-reference-level-descriptions-based-on-cefr-concep/1680ae495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.coe.int/en/education-and-modern-languages/11060-pdf-common-european-framework-of-reference-for-languages-learning-teaching-assessment-companion-volume-arabic-vers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50E9-6A97-7DF4-6BE7-EF7362771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154" y="5244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Frameworks &amp; Assessment Scales in Arabic Language Education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FF58A-B674-936D-775D-70CD054E7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Arabic Language Education Forum</a:t>
            </a:r>
          </a:p>
          <a:p>
            <a:r>
              <a:rPr lang="en-US"/>
              <a:t>Virgina Commonwealth University, May 2</a:t>
            </a:r>
            <a:r>
              <a:rPr lang="en-US" baseline="30000"/>
              <a:t>nd</a:t>
            </a:r>
            <a:r>
              <a:rPr lang="en-US"/>
              <a:t> 2025</a:t>
            </a:r>
          </a:p>
          <a:p>
            <a:endParaRPr lang="en-US"/>
          </a:p>
          <a:p>
            <a:r>
              <a:rPr lang="en-US"/>
              <a:t>Presenter: Dr Hanan Khalifa, Chief Academic Officer, Miqyas Al Dhad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g304bac8e13a_0_0" title="Screenshot 2025-03-20 at 12.56.3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100" y="416075"/>
            <a:ext cx="8660552" cy="62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g304bb508d4f_0_122" title="Screenshot 2025-03-20 at 12.58.1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550" y="204675"/>
            <a:ext cx="8179651" cy="635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4" title="Screenshot 2025-03-20 at 12.59.1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50" y="131500"/>
            <a:ext cx="9308727" cy="647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4"/>
          <p:cNvSpPr/>
          <p:nvPr/>
        </p:nvSpPr>
        <p:spPr>
          <a:xfrm>
            <a:off x="3706250" y="2145475"/>
            <a:ext cx="1443000" cy="3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28" name="Google Shape;1028;p4"/>
          <p:cNvSpPr txBox="1"/>
          <p:nvPr/>
        </p:nvSpPr>
        <p:spPr>
          <a:xfrm>
            <a:off x="2013250" y="2138425"/>
            <a:ext cx="3163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b="1">
                <a:solidFill>
                  <a:schemeClr val="dk1"/>
                </a:solidFill>
              </a:rPr>
              <a:t>يمثل هذا النطاق مستوى صعوبة النص من حيث المفردات والتراكيب اللغوية.</a:t>
            </a:r>
            <a:br>
              <a:rPr lang="en-US" sz="900" b="1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كلما ارتفع المؤشر، زادت درجة التعقيد في النص.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29" name="Google Shape;1029;p4"/>
          <p:cNvSpPr/>
          <p:nvPr/>
        </p:nvSpPr>
        <p:spPr>
          <a:xfrm>
            <a:off x="2200850" y="2568875"/>
            <a:ext cx="2965800" cy="39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"/>
          <p:cNvSpPr/>
          <p:nvPr/>
        </p:nvSpPr>
        <p:spPr>
          <a:xfrm>
            <a:off x="4228525" y="1883350"/>
            <a:ext cx="887700" cy="19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"/>
          <p:cNvSpPr txBox="1"/>
          <p:nvPr/>
        </p:nvSpPr>
        <p:spPr>
          <a:xfrm>
            <a:off x="2183750" y="17844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النص يقع ضمن نطاق ضاد: 660 - 670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032" name="Google Shape;1032;p4"/>
          <p:cNvSpPr/>
          <p:nvPr/>
        </p:nvSpPr>
        <p:spPr>
          <a:xfrm>
            <a:off x="5888175" y="2244150"/>
            <a:ext cx="259800" cy="1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"/>
          <p:cNvSpPr/>
          <p:nvPr/>
        </p:nvSpPr>
        <p:spPr>
          <a:xfrm>
            <a:off x="8644650" y="2568875"/>
            <a:ext cx="217500" cy="1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"/>
          <p:cNvSpPr/>
          <p:nvPr/>
        </p:nvSpPr>
        <p:spPr>
          <a:xfrm>
            <a:off x="3575000" y="3558300"/>
            <a:ext cx="217500" cy="1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"/>
          <p:cNvSpPr txBox="1"/>
          <p:nvPr/>
        </p:nvSpPr>
        <p:spPr>
          <a:xfrm>
            <a:off x="3506945" y="3467218"/>
            <a:ext cx="4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/>
              <a:t>الضاد</a:t>
            </a:r>
            <a:endParaRPr sz="800" b="1"/>
          </a:p>
        </p:txBody>
      </p:sp>
      <p:pic>
        <p:nvPicPr>
          <p:cNvPr id="1036" name="Google Shape;10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226" y="4178806"/>
            <a:ext cx="470533" cy="1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425" y="4501925"/>
            <a:ext cx="468900" cy="1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4425" y="4799482"/>
            <a:ext cx="468900" cy="22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7427" y="5136751"/>
            <a:ext cx="592266" cy="1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5615B-07B7-F0D9-2676-0097162A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DF0455-FD47-2251-006A-89D5CEE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CC8F99-258E-613A-CA58-5A0CF3D17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D81C04-4DAB-A48D-7318-948442EB7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D1379-259B-615A-3371-74523F63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C4B6C-AA48-9F0E-EF94-802DC058E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DBEB97-7B57-B2F1-B384-4F0D176DF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27D8B9-121D-2A90-C688-59E8210C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11746-B573-1348-94F1-36DFCC7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Miqyas</a:t>
            </a:r>
            <a:r>
              <a:rPr lang="en-US" sz="4000" dirty="0">
                <a:solidFill>
                  <a:srgbClr val="FFFFFF"/>
                </a:solidFill>
              </a:rPr>
              <a:t> Al </a:t>
            </a:r>
            <a:r>
              <a:rPr lang="en-US" sz="4000" dirty="0" err="1">
                <a:solidFill>
                  <a:srgbClr val="FFFFFF"/>
                </a:solidFill>
              </a:rPr>
              <a:t>Dhad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8505-51CE-B0E2-0EF1-901F284F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will we know that it would work?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ba13234564_1_447"/>
          <p:cNvSpPr/>
          <p:nvPr/>
        </p:nvSpPr>
        <p:spPr>
          <a:xfrm>
            <a:off x="320948" y="1061884"/>
            <a:ext cx="11517200" cy="2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≈</a:t>
            </a:r>
            <a:endParaRPr sz="2400"/>
          </a:p>
        </p:txBody>
      </p:sp>
      <p:sp>
        <p:nvSpPr>
          <p:cNvPr id="581" name="Google Shape;581;g2ba13234564_1_4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14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g2ba13234564_1_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32" y="1268369"/>
            <a:ext cx="9229533" cy="538643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2ba13234564_1_447"/>
          <p:cNvSpPr/>
          <p:nvPr/>
        </p:nvSpPr>
        <p:spPr>
          <a:xfrm>
            <a:off x="9139372" y="400467"/>
            <a:ext cx="260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1867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(n = 1,056 passages)</a:t>
            </a:r>
            <a:endParaRPr sz="2400"/>
          </a:p>
          <a:p>
            <a:endParaRPr sz="1867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2ba13234564_1_447"/>
          <p:cNvSpPr/>
          <p:nvPr/>
        </p:nvSpPr>
        <p:spPr>
          <a:xfrm>
            <a:off x="1506667" y="170669"/>
            <a:ext cx="90388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733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South Korea - Textbooks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585" name="Google Shape;585;g2ba13234564_1_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1334" y="1511300"/>
            <a:ext cx="101733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2ba13234564_1_447"/>
          <p:cNvSpPr txBox="1"/>
          <p:nvPr/>
        </p:nvSpPr>
        <p:spPr>
          <a:xfrm>
            <a:off x="10616967" y="2997200"/>
            <a:ext cx="1130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>
                <a:solidFill>
                  <a:srgbClr val="38761D"/>
                </a:solidFill>
              </a:rPr>
              <a:t>CSAT exam</a:t>
            </a:r>
            <a:endParaRPr sz="24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ba13234564_1_863"/>
          <p:cNvSpPr/>
          <p:nvPr/>
        </p:nvSpPr>
        <p:spPr>
          <a:xfrm>
            <a:off x="320948" y="1061884"/>
            <a:ext cx="11517200" cy="2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≈</a:t>
            </a:r>
            <a:endParaRPr sz="2400"/>
          </a:p>
        </p:txBody>
      </p:sp>
      <p:sp>
        <p:nvSpPr>
          <p:cNvPr id="593" name="Google Shape;593;g2ba13234564_1_8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15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g2ba13234564_1_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32" y="1268369"/>
            <a:ext cx="9229533" cy="5386433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2ba13234564_1_863"/>
          <p:cNvSpPr/>
          <p:nvPr/>
        </p:nvSpPr>
        <p:spPr>
          <a:xfrm>
            <a:off x="9139372" y="400467"/>
            <a:ext cx="260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1867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(n = 1,056 passages)</a:t>
            </a:r>
            <a:endParaRPr sz="2400"/>
          </a:p>
          <a:p>
            <a:endParaRPr sz="1867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g2ba13234564_1_8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1334" y="1511300"/>
            <a:ext cx="101733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2ba13234564_1_863"/>
          <p:cNvSpPr txBox="1"/>
          <p:nvPr/>
        </p:nvSpPr>
        <p:spPr>
          <a:xfrm>
            <a:off x="10616967" y="2997200"/>
            <a:ext cx="1130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>
                <a:solidFill>
                  <a:srgbClr val="38761D"/>
                </a:solidFill>
              </a:rPr>
              <a:t>CSAT exam</a:t>
            </a:r>
            <a:endParaRPr sz="2400" b="1">
              <a:solidFill>
                <a:srgbClr val="38761D"/>
              </a:solidFill>
            </a:endParaRPr>
          </a:p>
        </p:txBody>
      </p:sp>
      <p:sp>
        <p:nvSpPr>
          <p:cNvPr id="598" name="Google Shape;598;g2ba13234564_1_863"/>
          <p:cNvSpPr/>
          <p:nvPr/>
        </p:nvSpPr>
        <p:spPr>
          <a:xfrm>
            <a:off x="2618867" y="5006600"/>
            <a:ext cx="763200" cy="1087200"/>
          </a:xfrm>
          <a:prstGeom prst="ellipse">
            <a:avLst/>
          </a:prstGeom>
          <a:noFill/>
          <a:ln w="28575" cap="flat" cmpd="sng">
            <a:solidFill>
              <a:srgbClr val="E125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599" name="Google Shape;599;g2ba13234564_1_863"/>
          <p:cNvSpPr/>
          <p:nvPr/>
        </p:nvSpPr>
        <p:spPr>
          <a:xfrm>
            <a:off x="6684767" y="3417984"/>
            <a:ext cx="763200" cy="1087200"/>
          </a:xfrm>
          <a:prstGeom prst="ellipse">
            <a:avLst/>
          </a:prstGeom>
          <a:noFill/>
          <a:ln w="28575" cap="flat" cmpd="sng">
            <a:solidFill>
              <a:srgbClr val="E125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00" name="Google Shape;600;g2ba13234564_1_863"/>
          <p:cNvSpPr/>
          <p:nvPr/>
        </p:nvSpPr>
        <p:spPr>
          <a:xfrm>
            <a:off x="1506667" y="170669"/>
            <a:ext cx="90388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733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South Korea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5"/>
          <p:cNvSpPr txBox="1">
            <a:spLocks noGrp="1"/>
          </p:cNvSpPr>
          <p:nvPr>
            <p:ph type="title"/>
          </p:nvPr>
        </p:nvSpPr>
        <p:spPr>
          <a:xfrm>
            <a:off x="245687" y="397567"/>
            <a:ext cx="11359200" cy="67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3733" dirty="0">
                <a:solidFill>
                  <a:schemeClr val="dk1"/>
                </a:solidFill>
              </a:rPr>
              <a:t>Japan - Textbooks</a:t>
            </a:r>
            <a:endParaRPr sz="2667" dirty="0">
              <a:solidFill>
                <a:schemeClr val="dk1"/>
              </a:solidFill>
            </a:endParaRPr>
          </a:p>
        </p:txBody>
      </p:sp>
      <p:pic>
        <p:nvPicPr>
          <p:cNvPr id="560" name="Google Shape;560;p65" descr="Untitled.tiff"/>
          <p:cNvPicPr preferRelativeResize="0"/>
          <p:nvPr/>
        </p:nvPicPr>
        <p:blipFill rotWithShape="1">
          <a:blip r:embed="rId3">
            <a:alphaModFix/>
          </a:blip>
          <a:srcRect l="1273" t="7683" r="23797" b="623"/>
          <a:stretch/>
        </p:blipFill>
        <p:spPr>
          <a:xfrm>
            <a:off x="2639183" y="1102529"/>
            <a:ext cx="6913633" cy="5413467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562" name="Google Shape;562;p65"/>
          <p:cNvSpPr/>
          <p:nvPr/>
        </p:nvSpPr>
        <p:spPr>
          <a:xfrm>
            <a:off x="245687" y="999329"/>
            <a:ext cx="11517200" cy="2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6"/>
          <p:cNvSpPr txBox="1">
            <a:spLocks noGrp="1"/>
          </p:cNvSpPr>
          <p:nvPr>
            <p:ph type="title"/>
          </p:nvPr>
        </p:nvSpPr>
        <p:spPr>
          <a:xfrm>
            <a:off x="245687" y="397567"/>
            <a:ext cx="11359200" cy="67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3733" dirty="0">
                <a:solidFill>
                  <a:schemeClr val="dk1"/>
                </a:solidFill>
              </a:rPr>
              <a:t>Japan - Textbooks</a:t>
            </a:r>
            <a:endParaRPr sz="3733" dirty="0">
              <a:solidFill>
                <a:schemeClr val="dk1"/>
              </a:solidFill>
            </a:endParaRPr>
          </a:p>
        </p:txBody>
      </p:sp>
      <p:pic>
        <p:nvPicPr>
          <p:cNvPr id="568" name="Google Shape;568;p66" descr="Untitled.tiff"/>
          <p:cNvPicPr preferRelativeResize="0"/>
          <p:nvPr/>
        </p:nvPicPr>
        <p:blipFill rotWithShape="1">
          <a:blip r:embed="rId3">
            <a:alphaModFix/>
          </a:blip>
          <a:srcRect l="1273" t="7683" r="23797" b="623"/>
          <a:stretch/>
        </p:blipFill>
        <p:spPr>
          <a:xfrm>
            <a:off x="1420368" y="1444533"/>
            <a:ext cx="6913633" cy="5413467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570" name="Google Shape;570;p66"/>
          <p:cNvSpPr/>
          <p:nvPr/>
        </p:nvSpPr>
        <p:spPr>
          <a:xfrm>
            <a:off x="245687" y="999329"/>
            <a:ext cx="11517200" cy="2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6"/>
          <p:cNvSpPr/>
          <p:nvPr/>
        </p:nvSpPr>
        <p:spPr>
          <a:xfrm>
            <a:off x="8514487" y="1497671"/>
            <a:ext cx="3248400" cy="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990575" indent="-990575"/>
            <a:r>
              <a:rPr lang="en" sz="2400" b="1" dirty="0">
                <a:solidFill>
                  <a:srgbClr val="FF9900"/>
                </a:solidFill>
              </a:rPr>
              <a:t>1300L = university level texts</a:t>
            </a:r>
            <a:endParaRPr sz="1733" b="1" dirty="0">
              <a:solidFill>
                <a:srgbClr val="FF9900"/>
              </a:solidFill>
            </a:endParaRPr>
          </a:p>
        </p:txBody>
      </p:sp>
      <p:sp>
        <p:nvSpPr>
          <p:cNvPr id="572" name="Google Shape;572;p66"/>
          <p:cNvSpPr/>
          <p:nvPr/>
        </p:nvSpPr>
        <p:spPr>
          <a:xfrm>
            <a:off x="8514500" y="2256633"/>
            <a:ext cx="3677600" cy="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914377" indent="-990575"/>
            <a:r>
              <a:rPr lang="en" sz="2400" b="1" dirty="0">
                <a:solidFill>
                  <a:srgbClr val="002060"/>
                </a:solidFill>
              </a:rPr>
              <a:t>1115L = university entrance exams</a:t>
            </a:r>
            <a:endParaRPr sz="1733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7657D-175C-6A5B-E123-2C020269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1480" name="Rectangle 36147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1482" name="Rectangle 36148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484" name="Rectangle 36148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486" name="Rectangle 36148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488" name="Rectangle 36148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490" name="Freeform: Shape 36148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1492" name="Rectangle 36149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7" name="Rectangle 2">
            <a:extLst>
              <a:ext uri="{FF2B5EF4-FFF2-40B4-BE49-F238E27FC236}">
                <a16:creationId xmlns:a16="http://schemas.microsoft.com/office/drawing/2014/main" id="{0E54D006-D89E-A017-48F6-0B838B5CC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defTabSz="449263"/>
            <a:r>
              <a:rPr lang="en-GB" sz="4000" b="1">
                <a:solidFill>
                  <a:srgbClr val="FFFFFF"/>
                </a:solidFill>
                <a:ea typeface="MS PGothic"/>
              </a:rPr>
              <a:t>Q &amp; A 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D06F3060-508F-8DB6-91C4-92B071637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341313" indent="-341313" defTabSz="449263">
              <a:buNone/>
            </a:pPr>
            <a:endParaRPr lang="en-GB" sz="2000" dirty="0">
              <a:ea typeface="MS PGothic"/>
            </a:endParaRPr>
          </a:p>
          <a:p>
            <a:pPr marL="341313" indent="-341313" defTabSz="449263"/>
            <a:endParaRPr lang="en-GB" sz="2000" dirty="0">
              <a:ea typeface="MS PGothic"/>
            </a:endParaRPr>
          </a:p>
          <a:p>
            <a:pPr marL="341313" indent="-341313" algn="ctr" defTabSz="449263">
              <a:buNone/>
            </a:pPr>
            <a:r>
              <a:rPr lang="en-GB" sz="4400" dirty="0">
                <a:latin typeface="Monotype Corsiva" pitchFamily="66" charset="0"/>
                <a:ea typeface="MS PGothic"/>
              </a:rPr>
              <a:t>Thank You for participating</a:t>
            </a:r>
            <a:r>
              <a:rPr lang="en-GB" sz="4400" dirty="0">
                <a:ea typeface="MS PGothic"/>
              </a:rPr>
              <a:t> </a:t>
            </a:r>
            <a:br>
              <a:rPr lang="en-GB" sz="2000" dirty="0">
                <a:ea typeface="MS PGothic"/>
              </a:rPr>
            </a:br>
            <a:br>
              <a:rPr lang="en-GB" sz="2000" dirty="0">
                <a:ea typeface="MS PGothic"/>
              </a:rPr>
            </a:br>
            <a:r>
              <a:rPr lang="en-GB" sz="2000" dirty="0">
                <a:ea typeface="MS PGothic"/>
              </a:rPr>
              <a:t>Dr Hanan Khalifa </a:t>
            </a:r>
          </a:p>
          <a:p>
            <a:pPr marL="341313" indent="-341313" algn="ctr" defTabSz="449263">
              <a:buNone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linkedin.com</a:t>
            </a: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/in/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hanan-khalifa-phd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1313" indent="-341313" algn="ctr" defTabSz="449263">
              <a:buNone/>
            </a:pPr>
            <a:br>
              <a:rPr lang="en-GB" sz="2000" dirty="0">
                <a:ea typeface="MS PGothic"/>
              </a:rPr>
            </a:br>
            <a:endParaRPr lang="en-GB" sz="2000" dirty="0">
              <a:latin typeface="Comic Sans MS" pitchFamily="66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865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Scene Setting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171450" indent="-171450">
              <a:lnSpc>
                <a:spcPct val="100000"/>
              </a:lnSpc>
            </a:pPr>
            <a:r>
              <a:rPr lang="en-US" sz="2000" b="1" dirty="0"/>
              <a:t>No one framework is better than the other</a:t>
            </a:r>
            <a:r>
              <a:rPr lang="en-US" sz="2000" dirty="0"/>
              <a:t>.</a:t>
            </a:r>
            <a:endParaRPr lang="en-GB" sz="2000" dirty="0"/>
          </a:p>
          <a:p>
            <a:pPr marL="171450" indent="-171450">
              <a:lnSpc>
                <a:spcPct val="100000"/>
              </a:lnSpc>
            </a:pPr>
            <a:endParaRPr lang="en-GB" sz="2000" b="1" dirty="0"/>
          </a:p>
          <a:p>
            <a:pPr marL="171450" indent="-171450">
              <a:lnSpc>
                <a:spcPct val="100000"/>
              </a:lnSpc>
            </a:pPr>
            <a:r>
              <a:rPr lang="en-GB" sz="2000" b="1" dirty="0"/>
              <a:t>Where frameworks fall short </a:t>
            </a:r>
            <a:r>
              <a:rPr lang="en-GB" sz="2000" dirty="0"/>
              <a:t>is when they are used as a defined set of attainment targets assuming equal ability to learn, equal motivation, equality quality of teaching and input </a:t>
            </a:r>
          </a:p>
          <a:p>
            <a:pPr marL="171450" indent="-171450">
              <a:lnSpc>
                <a:spcPct val="100000"/>
              </a:lnSpc>
            </a:pPr>
            <a:endParaRPr lang="en-GB" sz="2000" dirty="0"/>
          </a:p>
          <a:p>
            <a:pPr marL="171450" indent="-171450">
              <a:lnSpc>
                <a:spcPct val="100000"/>
              </a:lnSpc>
            </a:pPr>
            <a:r>
              <a:rPr lang="en-GB" sz="2000" dirty="0"/>
              <a:t>Most frameworks tend to focus on one educational element and exclude </a:t>
            </a:r>
            <a:r>
              <a:rPr lang="en-GB" sz="2000" b="1" dirty="0"/>
              <a:t>aspects of coherence between these elements. </a:t>
            </a:r>
          </a:p>
          <a:p>
            <a:pPr marL="171450" indent="-171450">
              <a:lnSpc>
                <a:spcPct val="100000"/>
              </a:lnSpc>
            </a:pPr>
            <a:endParaRPr lang="en-GB" sz="2000" b="1" dirty="0"/>
          </a:p>
          <a:p>
            <a:pPr marL="171450" indent="-171450">
              <a:lnSpc>
                <a:spcPct val="100000"/>
              </a:lnSpc>
            </a:pPr>
            <a:r>
              <a:rPr lang="en-GB" sz="2000" b="1" dirty="0"/>
              <a:t>But, </a:t>
            </a:r>
            <a:r>
              <a:rPr lang="en-GB" sz="2000" dirty="0"/>
              <a:t>we need them for </a:t>
            </a:r>
            <a:r>
              <a:rPr lang="en-GB" sz="2000" b="1" dirty="0"/>
              <a:t>consistency, planning, reference, &amp; direction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004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4FA30-49C3-9C49-0A0E-A9DD8B928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DEAA61-D5EA-FDF0-7F31-43108365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C604E-400B-91B8-6641-2DA8B284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FC549-F552-6698-9B46-488398308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CD7B9A-53E5-9201-8E51-A63634C15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DE2970-465C-138F-4707-E3119952D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ADD06-CADE-F73F-A8E4-03137D02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Examples of Arabic Language Frameworks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E7821-457C-7FC6-13FA-AE1CD72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58" y="2505075"/>
            <a:ext cx="4893050" cy="4186037"/>
          </a:xfrm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900" b="0" i="0" dirty="0">
                <a:solidFill>
                  <a:srgbClr val="3B3643"/>
                </a:solidFill>
                <a:effectLst/>
              </a:rPr>
              <a:t>Ministries of Education National standards and curricula for Arabic Language </a:t>
            </a:r>
          </a:p>
          <a:p>
            <a:pPr>
              <a:lnSpc>
                <a:spcPct val="120000"/>
              </a:lnSpc>
            </a:pPr>
            <a:r>
              <a:rPr lang="en-GB" sz="4900" b="0" i="0" dirty="0" err="1">
                <a:solidFill>
                  <a:srgbClr val="3B3643"/>
                </a:solidFill>
                <a:effectLst/>
              </a:rPr>
              <a:t>Miqyas</a:t>
            </a:r>
            <a:r>
              <a:rPr lang="en-GB" sz="4900" b="0" i="0" dirty="0">
                <a:solidFill>
                  <a:srgbClr val="3B3643"/>
                </a:solidFill>
                <a:effectLst/>
              </a:rPr>
              <a:t> Al </a:t>
            </a:r>
            <a:r>
              <a:rPr lang="en-GB" sz="4900" b="0" i="0" dirty="0" err="1">
                <a:solidFill>
                  <a:srgbClr val="3B3643"/>
                </a:solidFill>
                <a:effectLst/>
              </a:rPr>
              <a:t>Dhad</a:t>
            </a:r>
            <a:r>
              <a:rPr lang="en-GB" sz="4900" b="0" i="0" dirty="0">
                <a:solidFill>
                  <a:srgbClr val="3B3643"/>
                </a:solidFill>
                <a:effectLst/>
              </a:rPr>
              <a:t> ( forthcoming 2025), powered by Lexile Framework for Reading </a:t>
            </a:r>
          </a:p>
          <a:p>
            <a:pPr>
              <a:lnSpc>
                <a:spcPct val="120000"/>
              </a:lnSpc>
            </a:pPr>
            <a:r>
              <a:rPr lang="en-GB" sz="4900" b="0" i="0" dirty="0">
                <a:solidFill>
                  <a:srgbClr val="3B3643"/>
                </a:solidFill>
                <a:effectLst/>
              </a:rPr>
              <a:t>Arab Bureau of Education for the Gulf States (2023) Framework of Reference for teaching Arabic to speakers of other languages. </a:t>
            </a:r>
            <a:endParaRPr lang="en-US" sz="4900" dirty="0"/>
          </a:p>
          <a:p>
            <a:pPr>
              <a:lnSpc>
                <a:spcPct val="120000"/>
              </a:lnSpc>
            </a:pPr>
            <a:r>
              <a:rPr lang="en-US" sz="4900" dirty="0"/>
              <a:t>Qatar Foundation (2022) Arabic Level Descriptors for K-12 , </a:t>
            </a:r>
            <a:r>
              <a:rPr lang="en-US" sz="4900" dirty="0">
                <a:hlinkClick r:id="rId2"/>
              </a:rPr>
              <a:t>https://rm.coe.int/k-12-arabic-language-reference-level-descriptions-based-on-cefr-concep/1680ae495a</a:t>
            </a:r>
            <a:endParaRPr lang="en-US" sz="4900" dirty="0"/>
          </a:p>
          <a:p>
            <a:pPr>
              <a:lnSpc>
                <a:spcPct val="120000"/>
              </a:lnSpc>
            </a:pPr>
            <a:r>
              <a:rPr lang="en-GB" sz="4900" dirty="0"/>
              <a:t>Arabic Thought Foundation (2021),  Arabi21 project</a:t>
            </a:r>
          </a:p>
          <a:p>
            <a:pPr>
              <a:lnSpc>
                <a:spcPct val="120000"/>
              </a:lnSpc>
            </a:pPr>
            <a:r>
              <a:rPr lang="en-US" sz="4900" dirty="0"/>
              <a:t>Queen Rania Teacher Academy (2017) Standards for teaching Arabic to native speakers.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E6579-DE57-0759-3BE6-B2E7D0C66240}"/>
              </a:ext>
            </a:extLst>
          </p:cNvPr>
          <p:cNvSpPr txBox="1"/>
          <p:nvPr/>
        </p:nvSpPr>
        <p:spPr>
          <a:xfrm>
            <a:off x="5994172" y="2103426"/>
            <a:ext cx="6096000" cy="472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Council of Europe (2001) CEFR. Arabic version (2006). </a:t>
            </a:r>
            <a:r>
              <a:rPr lang="en-US" dirty="0">
                <a:hlinkClick r:id="rId3"/>
              </a:rPr>
              <a:t>https://rm.coe.int/CoERMPublicCommonSearchServices/DisplayDCTMContent?documentId=09000016806d8875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Council of Europe (2020) Companion volume to the CEFR. Arabic version (2021) </a:t>
            </a:r>
            <a:r>
              <a:rPr lang="en-US" dirty="0">
                <a:hlinkClick r:id="rId4"/>
              </a:rPr>
              <a:t>https://book.coe.int/en/education-and-modern-languages/11060-pdf-common-european-framework-of-reference-for-languages-learning-teaching-assessment-companion-volume-arabic-version.html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ACTFL proficiency guidelines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Interagency Language Roundtable (ILR) Scale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BF2B82-E58A-3DE6-746F-C680E82B4FEB}"/>
              </a:ext>
            </a:extLst>
          </p:cNvPr>
          <p:cNvSpPr txBox="1">
            <a:spLocks/>
          </p:cNvSpPr>
          <p:nvPr/>
        </p:nvSpPr>
        <p:spPr>
          <a:xfrm>
            <a:off x="839789" y="1681163"/>
            <a:ext cx="266541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Arabic Origin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EBB4B5-65EA-21D4-E8AE-6318A703E512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820508" cy="592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English Origin with Arabic Translation/ Adaptation </a:t>
            </a:r>
          </a:p>
        </p:txBody>
      </p:sp>
    </p:spTree>
    <p:extLst>
      <p:ext uri="{BB962C8B-B14F-4D97-AF65-F5344CB8AC3E}">
        <p14:creationId xmlns:p14="http://schemas.microsoft.com/office/powerpoint/2010/main" val="407685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029D6-2BC5-4732-E184-FFBD038A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Arabic Language Initiatives – a whistlestop tour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3C05A-5863-532D-445D-64EB2E78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04" y="2273377"/>
            <a:ext cx="4893050" cy="4186037"/>
          </a:xfrm>
        </p:spPr>
        <p:txBody>
          <a:bodyPr anchor="ctr">
            <a:normAutofit/>
          </a:bodyPr>
          <a:lstStyle/>
          <a:p>
            <a:r>
              <a:rPr lang="en-GB" sz="2100" b="0" i="0" dirty="0">
                <a:solidFill>
                  <a:srgbClr val="333333"/>
                </a:solidFill>
                <a:effectLst/>
              </a:rPr>
              <a:t>Arabic Lexile (</a:t>
            </a:r>
            <a:r>
              <a:rPr lang="en-GB" sz="2100" b="0" i="0" dirty="0" err="1">
                <a:solidFill>
                  <a:srgbClr val="333333"/>
                </a:solidFill>
                <a:effectLst/>
              </a:rPr>
              <a:t>Miqyas</a:t>
            </a:r>
            <a:r>
              <a:rPr lang="en-GB" sz="2100" b="0" i="0" dirty="0">
                <a:solidFill>
                  <a:srgbClr val="333333"/>
                </a:solidFill>
                <a:effectLst/>
              </a:rPr>
              <a:t> Al </a:t>
            </a:r>
            <a:r>
              <a:rPr lang="en-GB" sz="2100" b="0" i="0" dirty="0" err="1">
                <a:solidFill>
                  <a:srgbClr val="333333"/>
                </a:solidFill>
                <a:effectLst/>
              </a:rPr>
              <a:t>Dhad</a:t>
            </a:r>
            <a:r>
              <a:rPr lang="en-GB" sz="2100" b="0" i="0" dirty="0">
                <a:solidFill>
                  <a:srgbClr val="333333"/>
                </a:solidFill>
                <a:effectLst/>
              </a:rPr>
              <a:t>, forthcoming 2025) </a:t>
            </a:r>
          </a:p>
          <a:p>
            <a:r>
              <a:rPr lang="en-GB" sz="2100" dirty="0">
                <a:solidFill>
                  <a:srgbClr val="333333"/>
                </a:solidFill>
              </a:rPr>
              <a:t>New York University Abu Dhabi, Readability level thesaurus for Arabic -  Samer project (2022)</a:t>
            </a:r>
          </a:p>
          <a:p>
            <a:r>
              <a:rPr lang="en-GB" sz="2100" dirty="0">
                <a:solidFill>
                  <a:srgbClr val="333333"/>
                </a:solidFill>
              </a:rPr>
              <a:t>Al Futtaim Foundation, Aghsan Project for levelled readers (2018 – present)</a:t>
            </a:r>
          </a:p>
          <a:p>
            <a:r>
              <a:rPr lang="en-GB" sz="2100" b="0" i="0" dirty="0">
                <a:solidFill>
                  <a:srgbClr val="333333"/>
                </a:solidFill>
                <a:effectLst/>
              </a:rPr>
              <a:t>Criteria For Classifying The Levels Of Arabic Texts (Taha, 2017)</a:t>
            </a:r>
            <a:endParaRPr lang="en-GB" sz="2100" dirty="0">
              <a:solidFill>
                <a:srgbClr val="333333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27DF8-D35D-6FAE-0993-6B2B2B5C62D5}"/>
              </a:ext>
            </a:extLst>
          </p:cNvPr>
          <p:cNvSpPr txBox="1"/>
          <p:nvPr/>
        </p:nvSpPr>
        <p:spPr>
          <a:xfrm>
            <a:off x="5969976" y="2342816"/>
            <a:ext cx="6096000" cy="406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Qiyas</a:t>
            </a:r>
            <a:r>
              <a:rPr lang="en-GB" dirty="0"/>
              <a:t> Measures Arabic language skills for academic and professional use in Saudi Arabia.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Hamza</a:t>
            </a:r>
            <a:r>
              <a:rPr lang="en-US" dirty="0"/>
              <a:t> </a:t>
            </a:r>
            <a:r>
              <a:rPr lang="en-GB" dirty="0"/>
              <a:t>Measures Arabic language skills for academic and professional use at a regional level.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CIMA</a:t>
            </a:r>
            <a:r>
              <a:rPr lang="en-GB" dirty="0"/>
              <a:t> (The International Certificate  for Proficiency in Arabic) measures proficiency in MSA, </a:t>
            </a:r>
            <a:r>
              <a:rPr lang="en-GB" b="1" dirty="0"/>
              <a:t>globally recognised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Roboto" panose="02000000000000000000" pitchFamily="2" charset="0"/>
              </a:rPr>
              <a:t>Mubakkir</a:t>
            </a:r>
            <a:r>
              <a:rPr lang="en-GB" i="0" dirty="0"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evaluates early readers’ performance across critical pre-literacy, and early literacy skills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TALA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measures Arabic reading and writing proficiency of native Arabic-speaking students.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And many more ……….</a:t>
            </a:r>
            <a:endParaRPr lang="en-GB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9CB0C6-2B0E-CFB6-28FF-CCE6A36F6C0B}"/>
              </a:ext>
            </a:extLst>
          </p:cNvPr>
          <p:cNvSpPr txBox="1">
            <a:spLocks/>
          </p:cNvSpPr>
          <p:nvPr/>
        </p:nvSpPr>
        <p:spPr>
          <a:xfrm>
            <a:off x="839789" y="1681163"/>
            <a:ext cx="266541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Readability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7AECF3-D017-79E6-F80B-C39EB11F1957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820508" cy="592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Off the shelf Assessment </a:t>
            </a:r>
          </a:p>
        </p:txBody>
      </p:sp>
    </p:spTree>
    <p:extLst>
      <p:ext uri="{BB962C8B-B14F-4D97-AF65-F5344CB8AC3E}">
        <p14:creationId xmlns:p14="http://schemas.microsoft.com/office/powerpoint/2010/main" val="86185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51B99-2938-4913-4DCD-37983726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6A4B96-E487-9769-A5E8-30E982F7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F0AB0E-7263-20FF-2EC0-79F4F1D4F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111D73-702C-C8FF-287A-A32B18246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036A6-16A5-D4E7-EEB7-5EAACD3D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8A58B-D6F4-8E19-39BA-8F3A187C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AD7B84-2C59-4937-B49C-DC0F38CAC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5FEEF-BE34-6835-AB8C-DF9C77B14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F7B57-8CCB-DC09-6318-25E5E4B0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Focus on a forthcoming  Pan Arab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28BB-DCDB-0CF6-3DE3-DB7D0825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en-GB" sz="20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Miqyas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Al </a:t>
            </a:r>
            <a:r>
              <a:rPr lang="en-GB" sz="20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Dhad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0000"/>
              </a:lnSpc>
              <a:tabLst>
                <a:tab pos="457200" algn="l"/>
              </a:tabLst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eco system designed to improve literacy skills of k-12 Arabic (native) speakers. </a:t>
            </a:r>
          </a:p>
          <a:p>
            <a:pPr lvl="0">
              <a:lnSpc>
                <a:spcPct val="100000"/>
              </a:lnSpc>
              <a:tabLst>
                <a:tab pos="457200" algn="l"/>
              </a:tabLst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measurement scale that bridges the gap between text complexity and 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reader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proficiency</a:t>
            </a:r>
          </a:p>
          <a:p>
            <a:pPr lvl="0">
              <a:lnSpc>
                <a:spcPct val="100000"/>
              </a:lnSpc>
              <a:tabLst>
                <a:tab pos="457200" algn="l"/>
              </a:tabLst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tool for learning and assessment content development </a:t>
            </a:r>
          </a:p>
          <a:p>
            <a:pPr lvl="0">
              <a:lnSpc>
                <a:spcPct val="100000"/>
              </a:lnSpc>
              <a:tabLst>
                <a:tab pos="457200" algn="l"/>
              </a:tabLst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enabler of personalized and culturally responsive learning and assessment 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5141-7169-5F85-9888-F94AFC2A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A794-D45A-01C3-A463-87C1DD2A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Miqyas</a:t>
            </a:r>
            <a:r>
              <a:rPr lang="en-US" sz="5400" dirty="0"/>
              <a:t> Al </a:t>
            </a:r>
            <a:r>
              <a:rPr lang="en-US" sz="5400" dirty="0" err="1"/>
              <a:t>Dhad</a:t>
            </a:r>
            <a:endParaRPr lang="en-US" sz="5400" dirty="0"/>
          </a:p>
        </p:txBody>
      </p:sp>
      <p:pic>
        <p:nvPicPr>
          <p:cNvPr id="6" name="Picture 5" descr="Person balancing scale">
            <a:extLst>
              <a:ext uri="{FF2B5EF4-FFF2-40B4-BE49-F238E27FC236}">
                <a16:creationId xmlns:a16="http://schemas.microsoft.com/office/drawing/2014/main" id="{D74010A5-06B6-D59A-A7F2-9A30C21B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609085"/>
            <a:ext cx="4014216" cy="2870164"/>
          </a:xfrm>
          <a:prstGeom prst="rect">
            <a:avLst/>
          </a:prstGeom>
        </p:spPr>
      </p:pic>
      <p:pic>
        <p:nvPicPr>
          <p:cNvPr id="8" name="Picture 7" descr="Bubble sheet test paper and pencil">
            <a:extLst>
              <a:ext uri="{FF2B5EF4-FFF2-40B4-BE49-F238E27FC236}">
                <a16:creationId xmlns:a16="http://schemas.microsoft.com/office/drawing/2014/main" id="{64EE9288-A0A3-4B78-F173-46F6A7A7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749" y="4079193"/>
            <a:ext cx="3348110" cy="21762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C1062D-3494-6BEC-45F8-07A924A909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3944" y="2706624"/>
          <a:ext cx="745845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FEBDC6-0FDF-F74E-CC93-4115BC6987B5}"/>
              </a:ext>
            </a:extLst>
          </p:cNvPr>
          <p:cNvSpPr txBox="1"/>
          <p:nvPr/>
        </p:nvSpPr>
        <p:spPr>
          <a:xfrm>
            <a:off x="9603970" y="144518"/>
            <a:ext cx="1392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✔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2BDAC-ECCF-4C17-3E78-F5DFBBE0E603}"/>
              </a:ext>
            </a:extLst>
          </p:cNvPr>
          <p:cNvSpPr txBox="1"/>
          <p:nvPr/>
        </p:nvSpPr>
        <p:spPr>
          <a:xfrm>
            <a:off x="9551601" y="3594555"/>
            <a:ext cx="56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8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GB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31DF-487D-15ED-28E1-F571D244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3" y="365125"/>
            <a:ext cx="11663992" cy="1325563"/>
          </a:xfrm>
        </p:spPr>
        <p:txBody>
          <a:bodyPr/>
          <a:lstStyle/>
          <a:p>
            <a:r>
              <a:rPr lang="en-US" b="1" dirty="0" err="1"/>
              <a:t>Miqyas</a:t>
            </a:r>
            <a:r>
              <a:rPr lang="en-US" b="1" dirty="0"/>
              <a:t> Al </a:t>
            </a:r>
            <a:r>
              <a:rPr lang="en-US" b="1" dirty="0" err="1"/>
              <a:t>Dhad</a:t>
            </a:r>
            <a:r>
              <a:rPr lang="en-US" b="1" dirty="0"/>
              <a:t> measurement scale exemplified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DC3EC6-0137-0B85-9F33-01A5D39ED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2" y="1825625"/>
            <a:ext cx="90598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9;p6">
            <a:extLst>
              <a:ext uri="{FF2B5EF4-FFF2-40B4-BE49-F238E27FC236}">
                <a16:creationId xmlns:a16="http://schemas.microsoft.com/office/drawing/2014/main" id="{3691979C-27A9-78AE-58AF-0364EFDB2CC5}"/>
              </a:ext>
            </a:extLst>
          </p:cNvPr>
          <p:cNvSpPr txBox="1">
            <a:spLocks/>
          </p:cNvSpPr>
          <p:nvPr/>
        </p:nvSpPr>
        <p:spPr>
          <a:xfrm>
            <a:off x="316992" y="3255220"/>
            <a:ext cx="1591596" cy="25107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 student’s </a:t>
            </a:r>
            <a:r>
              <a:rPr lang="ar-SA" sz="2000" b="1" dirty="0" err="1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r>
              <a:rPr lang="en-US" sz="18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 measure is her reading ability level.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Google Shape;229;p6">
            <a:extLst>
              <a:ext uri="{FF2B5EF4-FFF2-40B4-BE49-F238E27FC236}">
                <a16:creationId xmlns:a16="http://schemas.microsoft.com/office/drawing/2014/main" id="{CCC4720D-80AA-148F-1C6D-F4524705B15F}"/>
              </a:ext>
            </a:extLst>
          </p:cNvPr>
          <p:cNvSpPr txBox="1">
            <a:spLocks/>
          </p:cNvSpPr>
          <p:nvPr/>
        </p:nvSpPr>
        <p:spPr>
          <a:xfrm>
            <a:off x="9762204" y="3061256"/>
            <a:ext cx="1591596" cy="25107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 text’s </a:t>
            </a:r>
            <a:r>
              <a:rPr lang="ar-SA" sz="1800" b="1" dirty="0" err="1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r>
              <a:rPr lang="en-US" sz="18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 measure is its reading complexity 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A3BE-48B2-E635-C16C-0523B7F3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91"/>
            <a:ext cx="10515600" cy="1325563"/>
          </a:xfrm>
        </p:spPr>
        <p:txBody>
          <a:bodyPr/>
          <a:lstStyle/>
          <a:p>
            <a:r>
              <a:rPr lang="en-US" dirty="0"/>
              <a:t>Matching Text Complexity to Reader Ability</a:t>
            </a:r>
            <a:br>
              <a:rPr lang="en-US" dirty="0"/>
            </a:br>
            <a:r>
              <a:rPr lang="en-US" sz="3200" dirty="0"/>
              <a:t>A Rasch model is being developed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17A8FD-39CA-4E53-1912-957F780DA7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4806" y="1840523"/>
          <a:ext cx="1051559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37583089"/>
                    </a:ext>
                  </a:extLst>
                </a:gridCol>
                <a:gridCol w="3161380">
                  <a:extLst>
                    <a:ext uri="{9D8B030D-6E8A-4147-A177-3AD203B41FA5}">
                      <a16:colId xmlns:a16="http://schemas.microsoft.com/office/drawing/2014/main" val="827722497"/>
                    </a:ext>
                  </a:extLst>
                </a:gridCol>
                <a:gridCol w="3849018">
                  <a:extLst>
                    <a:ext uri="{9D8B030D-6E8A-4147-A177-3AD203B41FA5}">
                      <a16:colId xmlns:a16="http://schemas.microsoft.com/office/drawing/2014/main" val="2529715040"/>
                    </a:ext>
                  </a:extLst>
                </a:gridCol>
              </a:tblGrid>
              <a:tr h="389598">
                <a:tc>
                  <a:txBody>
                    <a:bodyPr/>
                    <a:lstStyle/>
                    <a:p>
                      <a:r>
                        <a:rPr lang="en-US" dirty="0"/>
                        <a:t>Reader Measure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Measure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Forecasted comprehension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4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2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: cognitively challenged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8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 : challenged but not frustrated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27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 : easy &amp; quick read, enjoyable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2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1158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8D2A55-4D1C-D149-B945-4A2787597FD5}"/>
              </a:ext>
            </a:extLst>
          </p:cNvPr>
          <p:cNvCxnSpPr>
            <a:cxnSpLocks/>
          </p:cNvCxnSpPr>
          <p:nvPr/>
        </p:nvCxnSpPr>
        <p:spPr>
          <a:xfrm>
            <a:off x="5368831" y="2706189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87CA87-7588-BA90-CD13-87CF18812A7C}"/>
              </a:ext>
            </a:extLst>
          </p:cNvPr>
          <p:cNvCxnSpPr>
            <a:cxnSpLocks/>
          </p:cNvCxnSpPr>
          <p:nvPr/>
        </p:nvCxnSpPr>
        <p:spPr>
          <a:xfrm>
            <a:off x="5312226" y="4125854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1C17A3-543F-17B8-EB2F-D052C1FC7D01}"/>
              </a:ext>
            </a:extLst>
          </p:cNvPr>
          <p:cNvCxnSpPr>
            <a:cxnSpLocks/>
          </p:cNvCxnSpPr>
          <p:nvPr/>
        </p:nvCxnSpPr>
        <p:spPr>
          <a:xfrm>
            <a:off x="5312228" y="5220789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3B4106-2B42-0F51-5B05-DB5DADDD9713}"/>
              </a:ext>
            </a:extLst>
          </p:cNvPr>
          <p:cNvCxnSpPr>
            <a:cxnSpLocks/>
          </p:cNvCxnSpPr>
          <p:nvPr/>
        </p:nvCxnSpPr>
        <p:spPr>
          <a:xfrm>
            <a:off x="5312227" y="4624753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41427C-2177-D9BE-3509-411B7DBAEFBD}"/>
              </a:ext>
            </a:extLst>
          </p:cNvPr>
          <p:cNvCxnSpPr>
            <a:cxnSpLocks/>
          </p:cNvCxnSpPr>
          <p:nvPr/>
        </p:nvCxnSpPr>
        <p:spPr>
          <a:xfrm>
            <a:off x="5312226" y="3548743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BEB50D-276E-BE1F-4B30-81DD176A9CD3}"/>
              </a:ext>
            </a:extLst>
          </p:cNvPr>
          <p:cNvCxnSpPr>
            <a:cxnSpLocks/>
          </p:cNvCxnSpPr>
          <p:nvPr/>
        </p:nvCxnSpPr>
        <p:spPr>
          <a:xfrm flipV="1">
            <a:off x="1755426" y="2599339"/>
            <a:ext cx="2319220" cy="1393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38AED6-4A38-7011-850C-6929EA928059}"/>
              </a:ext>
            </a:extLst>
          </p:cNvPr>
          <p:cNvCxnSpPr>
            <a:cxnSpLocks/>
          </p:cNvCxnSpPr>
          <p:nvPr/>
        </p:nvCxnSpPr>
        <p:spPr>
          <a:xfrm flipV="1">
            <a:off x="1783217" y="3959467"/>
            <a:ext cx="2210677" cy="36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8B09AF-7938-3B59-588E-621E9C1518ED}"/>
              </a:ext>
            </a:extLst>
          </p:cNvPr>
          <p:cNvCxnSpPr>
            <a:cxnSpLocks/>
          </p:cNvCxnSpPr>
          <p:nvPr/>
        </p:nvCxnSpPr>
        <p:spPr>
          <a:xfrm>
            <a:off x="1755426" y="3993043"/>
            <a:ext cx="2416013" cy="667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E2A090-35A3-0EBB-6341-291C038EF7C7}"/>
              </a:ext>
            </a:extLst>
          </p:cNvPr>
          <p:cNvCxnSpPr>
            <a:cxnSpLocks/>
          </p:cNvCxnSpPr>
          <p:nvPr/>
        </p:nvCxnSpPr>
        <p:spPr>
          <a:xfrm>
            <a:off x="1755426" y="3993043"/>
            <a:ext cx="2455554" cy="136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ECDF99-378E-C897-6343-24709E07983A}"/>
              </a:ext>
            </a:extLst>
          </p:cNvPr>
          <p:cNvCxnSpPr>
            <a:cxnSpLocks/>
          </p:cNvCxnSpPr>
          <p:nvPr/>
        </p:nvCxnSpPr>
        <p:spPr>
          <a:xfrm flipV="1">
            <a:off x="1755426" y="3256002"/>
            <a:ext cx="2266260" cy="737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2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B52E-99C1-0D91-5D3E-C40881FD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40"/>
            <a:ext cx="10515600" cy="1325563"/>
          </a:xfrm>
        </p:spPr>
        <p:txBody>
          <a:bodyPr/>
          <a:lstStyle/>
          <a:p>
            <a:r>
              <a:rPr lang="en-US" dirty="0"/>
              <a:t>Framework development methodology: Triangulation of 3 data 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DEF16A-48FC-001A-B765-E231B391F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619257"/>
              </p:ext>
            </p:extLst>
          </p:nvPr>
        </p:nvGraphicFramePr>
        <p:xfrm>
          <a:off x="3514260" y="2021464"/>
          <a:ext cx="3962400" cy="327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FAD9D0-8BB0-CEF4-9735-F2EC706C8772}"/>
              </a:ext>
            </a:extLst>
          </p:cNvPr>
          <p:cNvSpPr txBox="1"/>
          <p:nvPr/>
        </p:nvSpPr>
        <p:spPr>
          <a:xfrm>
            <a:off x="7763342" y="1822450"/>
            <a:ext cx="4285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How? </a:t>
            </a:r>
            <a:r>
              <a:rPr lang="en-US" sz="1600" dirty="0"/>
              <a:t>Field survey a la PIRLS &amp; PISA</a:t>
            </a:r>
          </a:p>
          <a:p>
            <a:r>
              <a:rPr lang="en-US" sz="1600" b="1" dirty="0"/>
              <a:t>Survey design: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Standards &amp; frameworks,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Blueprint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Item writers &amp; reviewers’ recruitment, induction, coordination, training, monitoring &amp;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Operational readiness,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Field data collection, 110000 students, 9 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FBD31-2827-0DA3-4FEA-6CC7C9D38083}"/>
              </a:ext>
            </a:extLst>
          </p:cNvPr>
          <p:cNvSpPr txBox="1"/>
          <p:nvPr/>
        </p:nvSpPr>
        <p:spPr>
          <a:xfrm>
            <a:off x="7620003" y="4410945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How?  </a:t>
            </a:r>
            <a:r>
              <a:rPr lang="en-US" sz="1600" dirty="0"/>
              <a:t>Sampling, sourcing </a:t>
            </a:r>
          </a:p>
          <a:p>
            <a:r>
              <a:rPr lang="en-US" sz="1600" b="1" dirty="0"/>
              <a:t>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coverage &amp; representativeness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Generate vocabulary list at each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evidence- based sight word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Utilize texts in pairwise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Find a book hub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17C24-288D-96F9-25F6-42A13A558BB6}"/>
              </a:ext>
            </a:extLst>
          </p:cNvPr>
          <p:cNvSpPr txBox="1"/>
          <p:nvPr/>
        </p:nvSpPr>
        <p:spPr>
          <a:xfrm>
            <a:off x="304799" y="2327563"/>
            <a:ext cx="3380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Why? </a:t>
            </a:r>
            <a:r>
              <a:rPr lang="en-US" sz="1600" dirty="0"/>
              <a:t>Develop an NLP based text readability model</a:t>
            </a:r>
          </a:p>
          <a:p>
            <a:r>
              <a:rPr lang="en-US" sz="1600" b="1" dirty="0"/>
              <a:t>How?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Expert judges compared sets of two passages at a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Judgement converted to rank-ordering on a linear scale.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Connectivity among forms ensured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/>
              <a:t>Instruments &amp;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Opinion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450+  experts, 18 countries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2000 passages </a:t>
            </a:r>
            <a:r>
              <a:rPr lang="en-GB" sz="1600" dirty="0"/>
              <a:t>generated &amp; human validated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150 forms, 35 pairs per form. Each form judged by 10 experts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85% agreement levels achieved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8AEBC-21F4-EB07-8032-F20D616D215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943C4E-63B3-FE0F-70D8-F35B220DB858}"/>
              </a:ext>
            </a:extLst>
          </p:cNvPr>
          <p:cNvCxnSpPr>
            <a:cxnSpLocks/>
          </p:cNvCxnSpPr>
          <p:nvPr/>
        </p:nvCxnSpPr>
        <p:spPr>
          <a:xfrm flipV="1">
            <a:off x="6497782" y="2522364"/>
            <a:ext cx="1265560" cy="439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CC95A9-EFF5-9B5A-C1F5-2AD369D6BF1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095925" y="4876800"/>
            <a:ext cx="524078" cy="457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594B04-A2FF-627D-1C32-834D3F0E6717}"/>
              </a:ext>
            </a:extLst>
          </p:cNvPr>
          <p:cNvCxnSpPr>
            <a:cxnSpLocks/>
          </p:cNvCxnSpPr>
          <p:nvPr/>
        </p:nvCxnSpPr>
        <p:spPr>
          <a:xfrm flipH="1">
            <a:off x="3268337" y="3758615"/>
            <a:ext cx="703653" cy="402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3F0EEB-5B8B-9965-BECD-1F594508FD6E}"/>
              </a:ext>
            </a:extLst>
          </p:cNvPr>
          <p:cNvSpPr txBox="1"/>
          <p:nvPr/>
        </p:nvSpPr>
        <p:spPr>
          <a:xfrm>
            <a:off x="3048000" y="3396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921</Words>
  <Application>Microsoft Macintosh PowerPoint</Application>
  <PresentationFormat>Widescreen</PresentationFormat>
  <Paragraphs>139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Aptos</vt:lpstr>
      <vt:lpstr>Aptos Display</vt:lpstr>
      <vt:lpstr>Arial</vt:lpstr>
      <vt:lpstr>Cabin</vt:lpstr>
      <vt:lpstr>Calibri</vt:lpstr>
      <vt:lpstr>Comic Sans MS</vt:lpstr>
      <vt:lpstr>Monotype Corsiva</vt:lpstr>
      <vt:lpstr>Roboto</vt:lpstr>
      <vt:lpstr>Office Theme</vt:lpstr>
      <vt:lpstr>Frameworks &amp; Assessment Scales in Arabic Language Education </vt:lpstr>
      <vt:lpstr>Scene Setting</vt:lpstr>
      <vt:lpstr>Examples of Arabic Language Frameworks</vt:lpstr>
      <vt:lpstr>Arabic Language Initiatives – a whistlestop tour</vt:lpstr>
      <vt:lpstr>Focus on a forthcoming  Pan Arab Framework </vt:lpstr>
      <vt:lpstr>Miqyas Al Dhad</vt:lpstr>
      <vt:lpstr>Miqyas Al Dhad measurement scale exemplified</vt:lpstr>
      <vt:lpstr>Matching Text Complexity to Reader Ability A Rasch model is being developed </vt:lpstr>
      <vt:lpstr>Framework development methodology: Triangulation of 3 data sources</vt:lpstr>
      <vt:lpstr>PowerPoint Presentation</vt:lpstr>
      <vt:lpstr>PowerPoint Presentation</vt:lpstr>
      <vt:lpstr>PowerPoint Presentation</vt:lpstr>
      <vt:lpstr>Miqyas Al Dhad </vt:lpstr>
      <vt:lpstr>PowerPoint Presentation</vt:lpstr>
      <vt:lpstr>PowerPoint Presentation</vt:lpstr>
      <vt:lpstr>Japan - Textbooks</vt:lpstr>
      <vt:lpstr>Japan - Textbooks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Hanan Khalifa</dc:creator>
  <cp:lastModifiedBy>Mimi Kirk</cp:lastModifiedBy>
  <cp:revision>31</cp:revision>
  <dcterms:created xsi:type="dcterms:W3CDTF">2024-10-03T23:42:53Z</dcterms:created>
  <dcterms:modified xsi:type="dcterms:W3CDTF">2025-06-02T16:50:39Z</dcterms:modified>
</cp:coreProperties>
</file>